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notesMasterIdLst>
    <p:notesMasterId r:id="rId40"/>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arget="slides/slide26.xml" Type="http://schemas.openxmlformats.org/officeDocument/2006/relationships/slide"/>  <Relationship Id="rId28" Target="slides/slide27.xml" Type="http://schemas.openxmlformats.org/officeDocument/2006/relationships/slide"/>  <Relationship Id="rId29" Target="slides/slide28.xml" Type="http://schemas.openxmlformats.org/officeDocument/2006/relationships/slide"/>  <Relationship Id="rId30" Target="slides/slide29.xml" Type="http://schemas.openxmlformats.org/officeDocument/2006/relationships/slide"/>  <Relationship Id="rId31" Target="slides/slide30.xml" Type="http://schemas.openxmlformats.org/officeDocument/2006/relationships/slide"/>  <Relationship Id="rId32" Target="slides/slide31.xml" Type="http://schemas.openxmlformats.org/officeDocument/2006/relationships/slide"/>  <Relationship Id="rId33" Target="slides/slide32.xml" Type="http://schemas.openxmlformats.org/officeDocument/2006/relationships/slide"/>  <Relationship Id="rId34" Target="slides/slide33.xml" Type="http://schemas.openxmlformats.org/officeDocument/2006/relationships/slide"/>  <Relationship Id="rId35" Target="slides/slide34.xml" Type="http://schemas.openxmlformats.org/officeDocument/2006/relationships/slide"/>  <Relationship Id="rId36" Type="http://schemas.openxmlformats.org/officeDocument/2006/relationships/presProps" Target="presProps.xml"/>  <Relationship Id="rId37" Type="http://schemas.openxmlformats.org/officeDocument/2006/relationships/viewProps" Target="viewProps.xml"/>  <Relationship Id="rId38" Type="http://schemas.openxmlformats.org/officeDocument/2006/relationships/theme" Target="theme/theme1.xml"/>  <Relationship Id="rId39" Type="http://schemas.openxmlformats.org/officeDocument/2006/relationships/tableStyles" Target="tableStyles.xml"/>  <Relationship Id="rId40"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7.pn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18.png" Type="http://schemas.openxmlformats.org/officeDocument/2006/relationships/image"/><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slideLayouts/slideLayout1.xml" Type="http://schemas.openxmlformats.org/officeDocument/2006/relationships/slideLayout"/><Relationship Id="rId7"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23.pn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24.png" Type="http://schemas.openxmlformats.org/officeDocument/2006/relationships/image"/><Relationship Id="rId2" Target="../slideLayouts/slideLayout1.xml" Type="http://schemas.openxmlformats.org/officeDocument/2006/relationships/slideLayout"/><Relationship Id="rId3"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25.png" Type="http://schemas.openxmlformats.org/officeDocument/2006/relationships/image"/><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slideLayouts/slideLayout1.xml" Type="http://schemas.openxmlformats.org/officeDocument/2006/relationships/slideLayout"/><Relationship Id="rId7"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media/image30.png" Type="http://schemas.openxmlformats.org/officeDocument/2006/relationships/image"/><Relationship Id="rId2" Target="../slideLayouts/slideLayout1.xml" Type="http://schemas.openxmlformats.org/officeDocument/2006/relationships/slideLayout"/><Relationship Id="rId3"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31.png" Type="http://schemas.openxmlformats.org/officeDocument/2006/relationships/image"/><Relationship Id="rId2" Target="../media/image32.png" Type="http://schemas.openxmlformats.org/officeDocument/2006/relationships/image"/><Relationship Id="rId3" Target="../media/image33.png" Type="http://schemas.openxmlformats.org/officeDocument/2006/relationships/image"/><Relationship Id="rId4" Target="../slideLayouts/slideLayout1.xml" Type="http://schemas.openxmlformats.org/officeDocument/2006/relationships/slideLayout"/><Relationship Id="rId5"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34.png" Type="http://schemas.openxmlformats.org/officeDocument/2006/relationships/image"/><Relationship Id="rId2" Target="../slideLayouts/slideLayout1.xml" Type="http://schemas.openxmlformats.org/officeDocument/2006/relationships/slideLayout"/><Relationship Id="rId3"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media/image35.png" Type="http://schemas.openxmlformats.org/officeDocument/2006/relationships/image"/><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slideLayouts/slideLayout1.xml" Type="http://schemas.openxmlformats.org/officeDocument/2006/relationships/slideLayout"/><Relationship Id="rId9"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media/image42.png" Type="http://schemas.openxmlformats.org/officeDocument/2006/relationships/image"/><Relationship Id="rId2" Target="../slideLayouts/slideLayout1.xml" Type="http://schemas.openxmlformats.org/officeDocument/2006/relationships/slideLayout"/><Relationship Id="rId3"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media/image43.png" Type="http://schemas.openxmlformats.org/officeDocument/2006/relationships/image"/><Relationship Id="rId2" Target="../media/image44.png" Type="http://schemas.openxmlformats.org/officeDocument/2006/relationships/image"/><Relationship Id="rId3" Target="../media/image45.png" Type="http://schemas.openxmlformats.org/officeDocument/2006/relationships/image"/><Relationship Id="rId4" Target="../slideLayouts/slideLayout1.xml" Type="http://schemas.openxmlformats.org/officeDocument/2006/relationships/slideLayout"/><Relationship Id="rId5"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media/image46.png" Type="http://schemas.openxmlformats.org/officeDocument/2006/relationships/image"/><Relationship Id="rId2" Target="../slideLayouts/slideLayout1.xml" Type="http://schemas.openxmlformats.org/officeDocument/2006/relationships/slideLayout"/><Relationship Id="rId3"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1" Target="../media/image47.png" Type="http://schemas.openxmlformats.org/officeDocument/2006/relationships/image"/><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slideLayouts/slideLayout1.xml" Type="http://schemas.openxmlformats.org/officeDocument/2006/relationships/slideLayout"/><Relationship Id="rId6"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1" Target="../media/image51.png" Type="http://schemas.openxmlformats.org/officeDocument/2006/relationships/image"/><Relationship Id="rId2" Target="../slideLayouts/slideLayout1.xml" Type="http://schemas.openxmlformats.org/officeDocument/2006/relationships/slideLayout"/><Relationship Id="rId3"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1" Target="../media/image52.png" Type="http://schemas.openxmlformats.org/officeDocument/2006/relationships/image"/><Relationship Id="rId2" Target="../media/image53.png" Type="http://schemas.openxmlformats.org/officeDocument/2006/relationships/image"/><Relationship Id="rId3" Target="../media/image54.png" Type="http://schemas.openxmlformats.org/officeDocument/2006/relationships/image"/><Relationship Id="rId4" Target="../slideLayouts/slideLayout1.xml" Type="http://schemas.openxmlformats.org/officeDocument/2006/relationships/slideLayout"/><Relationship Id="rId5"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1" Target="../media/image55.png" Type="http://schemas.openxmlformats.org/officeDocument/2006/relationships/image"/><Relationship Id="rId2" Target="../slideLayouts/slideLayout1.xml" Type="http://schemas.openxmlformats.org/officeDocument/2006/relationships/slideLayout"/><Relationship Id="rId3" Target="../notesSlides/notesSlide26.xml" Type="http://schemas.openxmlformats.org/officeDocument/2006/relationships/notesSlide"/></Relationships>
</file>

<file path=ppt/slides/_rels/slide27.xml.rels><?xml version="1.0" encoding="UTF-8" standalone="yes"?><Relationships xmlns="http://schemas.openxmlformats.org/package/2006/relationships"><Relationship Id="rId1" Target="../media/image56.png" Type="http://schemas.openxmlformats.org/officeDocument/2006/relationships/image"/><Relationship Id="rId2" Target="../media/image57.png" Type="http://schemas.openxmlformats.org/officeDocument/2006/relationships/image"/><Relationship Id="rId3" Target="../media/image58.png" Type="http://schemas.openxmlformats.org/officeDocument/2006/relationships/image"/><Relationship Id="rId4" Target="../slideLayouts/slideLayout1.xml" Type="http://schemas.openxmlformats.org/officeDocument/2006/relationships/slideLayout"/><Relationship Id="rId5" Target="../notesSlides/notesSlide27.xml" Type="http://schemas.openxmlformats.org/officeDocument/2006/relationships/notesSlide"/></Relationships>
</file>

<file path=ppt/slides/_rels/slide28.xml.rels><?xml version="1.0" encoding="UTF-8" standalone="yes"?><Relationships xmlns="http://schemas.openxmlformats.org/package/2006/relationships"><Relationship Id="rId1" Target="../media/image59.png" Type="http://schemas.openxmlformats.org/officeDocument/2006/relationships/image"/><Relationship Id="rId2" Target="../slideLayouts/slideLayout1.xml" Type="http://schemas.openxmlformats.org/officeDocument/2006/relationships/slideLayout"/><Relationship Id="rId3"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1" Target="../media/image60.png" Type="http://schemas.openxmlformats.org/officeDocument/2006/relationships/image"/><Relationship Id="rId2" Target="../media/image61.png" Type="http://schemas.openxmlformats.org/officeDocument/2006/relationships/image"/><Relationship Id="rId3" Target="../media/image62.png" Type="http://schemas.openxmlformats.org/officeDocument/2006/relationships/image"/><Relationship Id="rId4" Target="../slideLayouts/slideLayout1.xml" Type="http://schemas.openxmlformats.org/officeDocument/2006/relationships/slideLayout"/><Relationship Id="rId5" Target="../notesSlides/notesSlide29.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30.xml.rels><?xml version="1.0" encoding="UTF-8" standalone="yes"?><Relationships xmlns="http://schemas.openxmlformats.org/package/2006/relationships"><Relationship Id="rId1" Target="../media/image63.png" Type="http://schemas.openxmlformats.org/officeDocument/2006/relationships/image"/><Relationship Id="rId2" Target="../slideLayouts/slideLayout1.xml" Type="http://schemas.openxmlformats.org/officeDocument/2006/relationships/slideLayout"/><Relationship Id="rId3" Target="../notesSlides/notesSlide30.xml" Type="http://schemas.openxmlformats.org/officeDocument/2006/relationships/notesSlide"/></Relationships>
</file>

<file path=ppt/slides/_rels/slide31.xml.rels><?xml version="1.0" encoding="UTF-8" standalone="yes"?><Relationships xmlns="http://schemas.openxmlformats.org/package/2006/relationships"><Relationship Id="rId1" Target="../media/image64.png" Type="http://schemas.openxmlformats.org/officeDocument/2006/relationships/image"/><Relationship Id="rId2" Target="../media/image65.png" Type="http://schemas.openxmlformats.org/officeDocument/2006/relationships/image"/><Relationship Id="rId3" Target="../media/image66.png" Type="http://schemas.openxmlformats.org/officeDocument/2006/relationships/image"/><Relationship Id="rId4" Target="../slideLayouts/slideLayout1.xml" Type="http://schemas.openxmlformats.org/officeDocument/2006/relationships/slideLayout"/><Relationship Id="rId5" Target="../notesSlides/notesSlide31.xml" Type="http://schemas.openxmlformats.org/officeDocument/2006/relationships/notesSlide"/></Relationships>
</file>

<file path=ppt/slides/_rels/slide3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2.xml" Type="http://schemas.openxmlformats.org/officeDocument/2006/relationships/notesSlide"/></Relationships>
</file>

<file path=ppt/slides/_rels/slide33.xml.rels><?xml version="1.0" encoding="UTF-8" standalone="yes"?><Relationships xmlns="http://schemas.openxmlformats.org/package/2006/relationships"><Relationship Id="rId1" Target="../media/image67.png" Type="http://schemas.openxmlformats.org/officeDocument/2006/relationships/image"/><Relationship Id="rId2" Target="../slideLayouts/slideLayout1.xml" Type="http://schemas.openxmlformats.org/officeDocument/2006/relationships/slideLayout"/><Relationship Id="rId3" Target="../notesSlides/notesSlide33.xml" Type="http://schemas.openxmlformats.org/officeDocument/2006/relationships/notesSlide"/></Relationships>
</file>

<file path=ppt/slides/_rels/slide34.xml.rels><?xml version="1.0" encoding="UTF-8" standalone="yes"?><Relationships xmlns="http://schemas.openxmlformats.org/package/2006/relationships"><Relationship Id="rId1" Target="../media/image68.png" Type="http://schemas.openxmlformats.org/officeDocument/2006/relationships/image"/><Relationship Id="rId2" Target="../slideLayouts/slideLayout1.xml" Type="http://schemas.openxmlformats.org/officeDocument/2006/relationships/slideLayout"/><Relationship Id="rId3" Target="../notesSlides/notesSlide34.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3.png" Type="http://schemas.openxmlformats.org/officeDocument/2006/relationships/image"/><Relationship Id="rId2" Target="../media/image4.sv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slideLayouts/slideLayout1.xml" Type="http://schemas.openxmlformats.org/officeDocument/2006/relationships/slideLayout"/><Relationship Id="rId14"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15.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16.pn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094476" y="1472673"/>
            <a:ext cx="5515548" cy="3002839"/>
          </a:xfrm>
          <a:prstGeom prst="rect">
            <a:avLst/>
          </a:prstGeom>
          <a:noFill/>
        </p:spPr>
        <p:txBody>
          <a:bodyPr wrap="square" rtlCol="0" anchor="ctr" bIns="0" lIns="0" rIns="0" tIns="0"/>
          <a:lstStyle/>
          <a:p>
            <a:pPr algn="l">
              <a:lnSpc>
                <a:spcPts val="7884"/>
              </a:lnSpc>
              <a:buNone/>
            </a:pPr>
            <a:r>
              <a:rPr lang="en-US" b="1" sz="6750" spc="-405" kern="0" dirty="0" smtClean="0">
                <a:solidFill>
                  <a:srgbClr val="333333"/>
                </a:solidFill>
                <a:latin typeface="Inter" pitchFamily="34" charset="0"/>
                <a:ea typeface="Inter" pitchFamily="34" charset="-122"/>
                <a:cs typeface="Inter" pitchFamily="34" charset="-120"/>
              </a:rPr>
              <a:t>UK Train Rides Analysis</a:t>
            </a:r>
            <a:endParaRPr lang="en-US" dirty="0"/>
          </a:p>
        </p:txBody>
      </p:sp>
      <p:sp>
        <p:nvSpPr>
          <p:cNvPr id="3" name="Object 2"/>
          <p:cNvSpPr/>
          <p:nvPr/>
        </p:nvSpPr>
        <p:spPr>
          <a:xfrm>
            <a:off x="6094476" y="4575261"/>
            <a:ext cx="6044006" cy="713006"/>
          </a:xfrm>
          <a:prstGeom prst="rect">
            <a:avLst/>
          </a:prstGeom>
          <a:noFill/>
        </p:spPr>
        <p:txBody>
          <a:bodyPr wrap="square" rtlCol="0" anchor="ctr" bIns="0" lIns="0" rIns="0" tIns="0"/>
          <a:lstStyle/>
          <a:p>
            <a:pPr algn="l">
              <a:lnSpc>
                <a:spcPts val="2809"/>
              </a:lnSpc>
              <a:spcBef>
                <a:spcPts val="770"/>
              </a:spcBef>
              <a:buNone/>
            </a:pPr>
            <a:r>
              <a:rPr lang="en-US" sz="2025" spc="-40" kern="0" dirty="0" smtClean="0">
                <a:solidFill>
                  <a:srgbClr val="000000">
                    <a:alpha val="56000"/>
                  </a:srgbClr>
                </a:solidFill>
                <a:latin typeface="Inter" pitchFamily="34" charset="0"/>
                <a:ea typeface="Inter" pitchFamily="34" charset="-122"/>
                <a:cs typeface="Inter" pitchFamily="34" charset="-120"/>
              </a:rPr>
              <a:t>An introductory slide providing an overview of the analysis of train rides in the United Kingdom</a:t>
            </a:r>
            <a:endParaRPr lang="en-US" dirty="0"/>
          </a:p>
        </p:txBody>
      </p:sp>
      <p:sp>
        <p:nvSpPr>
          <p:cNvPr id="4" name="Object 3"/>
          <p:cNvSpPr/>
          <p:nvPr/>
        </p:nvSpPr>
        <p:spPr>
          <a:xfrm>
            <a:off x="0" y="0"/>
            <a:ext cx="5713571" cy="6856286"/>
          </a:xfrm>
          <a:prstGeom prst="rect">
            <a:avLst/>
          </a:prstGeom>
          <a:solidFill>
            <a:srgbClr val="000000">
              <a:alpha val="0000"/>
            </a:srgbClr>
          </a:solidFill>
        </p:spPr>
      </p:sp>
      <p:pic>
        <p:nvPicPr>
          <p:cNvPr id="5" name="Object 4" descr="UK Train Rides">    </p:cNvPr>
          <p:cNvPicPr>
            <a:picLocks noChangeAspect="1"/>
          </p:cNvPicPr>
          <p:nvPr/>
        </p:nvPicPr>
        <p:blipFill>
          <a:blip r:embed="rId1"/>
          <a:srcRect l="24007" r="24007" t="0" b="0"/>
          <a:stretch/>
        </p:blipFill>
        <p:spPr>
          <a:xfrm>
            <a:off x="0" y="0"/>
            <a:ext cx="5713571" cy="6856286"/>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Data Analysis</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33104"/>
            <a:ext cx="3456711"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Summary Statistics</a:t>
            </a:r>
            <a:endParaRPr lang="en-US" dirty="0"/>
          </a:p>
        </p:txBody>
      </p:sp>
      <p:sp>
        <p:nvSpPr>
          <p:cNvPr id="5" name="Object 4"/>
          <p:cNvSpPr/>
          <p:nvPr/>
        </p:nvSpPr>
        <p:spPr>
          <a:xfrm>
            <a:off x="761810" y="2166753"/>
            <a:ext cx="3456711" cy="1287696"/>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Provided detailed summary statistics on key metrics such as journey duration, delay duration, ticket price, and passenger volume. Identified central tendency, dispersion, and distribution characteristics to understand the underlying patterns in the data.</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33104"/>
            <a:ext cx="3456711"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Key Patterns and Insights</a:t>
            </a:r>
            <a:endParaRPr lang="en-US" dirty="0"/>
          </a:p>
        </p:txBody>
      </p:sp>
      <p:sp>
        <p:nvSpPr>
          <p:cNvPr id="8" name="Object 7"/>
          <p:cNvSpPr/>
          <p:nvPr/>
        </p:nvSpPr>
        <p:spPr>
          <a:xfrm>
            <a:off x="4570857" y="2166753"/>
            <a:ext cx="3456711" cy="1287696"/>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Analyzed the data to uncover important trends and insights, such as the relationship between ticket class and price, the impact of time of day and day of the week on delays, the most frequently used payment methods, and the seasonal variations in ticket sales and delays.</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33104"/>
            <a:ext cx="3456711"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Delay Analysis</a:t>
            </a:r>
            <a:endParaRPr lang="en-US" dirty="0"/>
          </a:p>
        </p:txBody>
      </p:sp>
      <p:sp>
        <p:nvSpPr>
          <p:cNvPr id="11" name="Object 10"/>
          <p:cNvSpPr/>
          <p:nvPr/>
        </p:nvSpPr>
        <p:spPr>
          <a:xfrm>
            <a:off x="8379905" y="2166753"/>
            <a:ext cx="3456711" cy="1073080"/>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Conducted a comprehensive analysis of delay incidents, including the most common reasons for delays, the routes with the highest delay frequency, and the trends in delay duration over time and by time of day.</a:t>
            </a:r>
            <a:endParaRPr lang="en-US" dirty="0"/>
          </a:p>
        </p:txBody>
      </p:sp>
      <p:sp>
        <p:nvSpPr>
          <p:cNvPr id="12" name="Object 11"/>
          <p:cNvSpPr/>
          <p:nvPr/>
        </p:nvSpPr>
        <p:spPr>
          <a:xfrm>
            <a:off x="476131" y="3889990"/>
            <a:ext cx="5523119" cy="2109260"/>
          </a:xfrm>
          <a:prstGeom prst="rect">
            <a:avLst/>
          </a:prstGeom>
          <a:solidFill>
            <a:srgbClr val="fd864d"/>
          </a:solidFill>
        </p:spPr>
      </p:sp>
      <p:sp>
        <p:nvSpPr>
          <p:cNvPr id="13" name="Object 12"/>
          <p:cNvSpPr/>
          <p:nvPr/>
        </p:nvSpPr>
        <p:spPr>
          <a:xfrm>
            <a:off x="761810" y="4132817"/>
            <a:ext cx="5551687"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Pricing Trends</a:t>
            </a:r>
            <a:endParaRPr lang="en-US" dirty="0"/>
          </a:p>
        </p:txBody>
      </p:sp>
      <p:sp>
        <p:nvSpPr>
          <p:cNvPr id="14" name="Object 13"/>
          <p:cNvSpPr/>
          <p:nvPr/>
        </p:nvSpPr>
        <p:spPr>
          <a:xfrm>
            <a:off x="761810" y="4466465"/>
            <a:ext cx="5551687" cy="643848"/>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Explored the pricing patterns in the dataset, examining the distribution of ticket prices by class and purchase method, as well as the trends in refunds and discounts across different ticket types.</a:t>
            </a:r>
            <a:endParaRPr lang="en-US" dirty="0"/>
          </a:p>
        </p:txBody>
      </p:sp>
      <p:sp>
        <p:nvSpPr>
          <p:cNvPr id="15" name="Object 14"/>
          <p:cNvSpPr/>
          <p:nvPr/>
        </p:nvSpPr>
        <p:spPr>
          <a:xfrm>
            <a:off x="6189702" y="3889990"/>
            <a:ext cx="5523119" cy="2109260"/>
          </a:xfrm>
          <a:prstGeom prst="rect">
            <a:avLst/>
          </a:prstGeom>
          <a:solidFill>
            <a:srgbClr val="ff8000"/>
          </a:solidFill>
        </p:spPr>
      </p:sp>
      <p:sp>
        <p:nvSpPr>
          <p:cNvPr id="16" name="Object 15"/>
          <p:cNvSpPr/>
          <p:nvPr/>
        </p:nvSpPr>
        <p:spPr>
          <a:xfrm>
            <a:off x="6475381" y="4132817"/>
            <a:ext cx="5551687"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Geographical Insights</a:t>
            </a:r>
            <a:endParaRPr lang="en-US" dirty="0"/>
          </a:p>
        </p:txBody>
      </p:sp>
      <p:sp>
        <p:nvSpPr>
          <p:cNvPr id="17" name="Object 16"/>
          <p:cNvSpPr/>
          <p:nvPr/>
        </p:nvSpPr>
        <p:spPr>
          <a:xfrm>
            <a:off x="6475381" y="4466465"/>
            <a:ext cx="5551687" cy="643848"/>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Identified the most heavily utilized stations and routes, and analyzed the geographic distribution of delays to pinpoint areas that require operational improvements.</a:t>
            </a:r>
            <a:endParaRPr lang="en-US" dirty="0"/>
          </a:p>
        </p:txBody>
      </p:sp>
      <p:sp>
        <p:nvSpPr>
          <p:cNvPr id="18" name="Object 17"/>
          <p:cNvSpPr/>
          <p:nvPr/>
        </p:nvSpPr>
        <p:spPr>
          <a:xfrm>
            <a:off x="11798525" y="6497878"/>
            <a:ext cx="199975"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8341814" y="476131"/>
            <a:ext cx="3371007" cy="5904024"/>
          </a:xfrm>
          <a:prstGeom prst="rect">
            <a:avLst/>
          </a:prstGeom>
          <a:solidFill>
            <a:srgbClr val="22aaee"/>
          </a:solidFill>
        </p:spPr>
      </p:sp>
      <p:pic>
        <p:nvPicPr>
          <p:cNvPr id="3" name="Object 2" descr="YnMQFtSoE2g">    </p:cNvPr>
          <p:cNvPicPr>
            <a:picLocks noChangeAspect="1"/>
          </p:cNvPicPr>
          <p:nvPr/>
        </p:nvPicPr>
        <p:blipFill>
          <a:blip r:embed="rId1"/>
          <a:srcRect l="306" r="306" t="0" b="0"/>
          <a:stretch/>
        </p:blipFill>
        <p:spPr>
          <a:xfrm>
            <a:off x="8341814" y="476131"/>
            <a:ext cx="3371007" cy="5904024"/>
          </a:xfrm>
          <a:prstGeom prst="rect">
            <a:avLst/>
          </a:prstGeom>
        </p:spPr>
      </p:pic>
      <p:sp>
        <p:nvSpPr>
          <p:cNvPr id="4" name="Object 3"/>
          <p:cNvSpPr/>
          <p:nvPr/>
        </p:nvSpPr>
        <p:spPr>
          <a:xfrm>
            <a:off x="1672255" y="2016891"/>
            <a:ext cx="4997304" cy="1112242"/>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How are tickets most commonly purchased?</a:t>
            </a:r>
            <a:endParaRPr lang="en-US" dirty="0"/>
          </a:p>
        </p:txBody>
      </p:sp>
      <p:sp>
        <p:nvSpPr>
          <p:cNvPr id="5" name="Object 4"/>
          <p:cNvSpPr/>
          <p:nvPr/>
        </p:nvSpPr>
        <p:spPr>
          <a:xfrm>
            <a:off x="127603" y="3231739"/>
            <a:ext cx="8086608" cy="1584921"/>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analysis of ticket purchasing methods reveals that a significant portion of UK train passengers prefer to buy their tickets online. This trend suggests a growing reliance on digital platforms for transportation bookings, driven by the convenience and accessibility of online ticket sales.</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Most used ticket classes and types</a:t>
            </a:r>
            <a:endParaRPr lang="en-US" dirty="0"/>
          </a:p>
        </p:txBody>
      </p:sp>
      <p:sp>
        <p:nvSpPr>
          <p:cNvPr id="3" name="Object 2"/>
          <p:cNvSpPr/>
          <p:nvPr/>
        </p:nvSpPr>
        <p:spPr>
          <a:xfrm>
            <a:off x="476131" y="1590277"/>
            <a:ext cx="2094976" cy="2923444"/>
          </a:xfrm>
          <a:prstGeom prst="rect">
            <a:avLst/>
          </a:prstGeom>
          <a:solidFill>
            <a:srgbClr val="ffd9ad"/>
          </a:solidFill>
        </p:spPr>
      </p:sp>
      <p:pic>
        <p:nvPicPr>
          <p:cNvPr id="4" name="Object 3" descr="stacked bar chart, ticket class, ticket type">    </p:cNvPr>
          <p:cNvPicPr>
            <a:picLocks noChangeAspect="1"/>
          </p:cNvPicPr>
          <p:nvPr/>
        </p:nvPicPr>
        <p:blipFill>
          <a:blip r:embed="rId1"/>
          <a:srcRect l="29156" r="29156" t="0" b="0"/>
          <a:stretch/>
        </p:blipFill>
        <p:spPr>
          <a:xfrm>
            <a:off x="476131" y="1590277"/>
            <a:ext cx="2094976" cy="2923444"/>
          </a:xfrm>
          <a:prstGeom prst="rect">
            <a:avLst/>
          </a:prstGeom>
        </p:spPr>
      </p:pic>
      <p:sp>
        <p:nvSpPr>
          <p:cNvPr id="5" name="Object 4"/>
          <p:cNvSpPr/>
          <p:nvPr/>
        </p:nvSpPr>
        <p:spPr>
          <a:xfrm>
            <a:off x="371382" y="4657632"/>
            <a:ext cx="2304474"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Stacked Bar Chart</a:t>
            </a:r>
            <a:endParaRPr lang="en-US" dirty="0"/>
          </a:p>
        </p:txBody>
      </p:sp>
      <p:sp>
        <p:nvSpPr>
          <p:cNvPr id="6" name="Object 5"/>
          <p:cNvSpPr/>
          <p:nvPr/>
        </p:nvSpPr>
        <p:spPr>
          <a:xfrm>
            <a:off x="371382" y="5001755"/>
            <a:ext cx="2304474"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stacked bar chart to visualize the breakdown of ticket classes and types.</a:t>
            </a:r>
            <a:endParaRPr lang="en-US" dirty="0"/>
          </a:p>
        </p:txBody>
      </p:sp>
      <p:sp>
        <p:nvSpPr>
          <p:cNvPr id="7" name="Object 6"/>
          <p:cNvSpPr/>
          <p:nvPr/>
        </p:nvSpPr>
        <p:spPr>
          <a:xfrm>
            <a:off x="2761559" y="1590277"/>
            <a:ext cx="2094976" cy="2923444"/>
          </a:xfrm>
          <a:prstGeom prst="rect">
            <a:avLst/>
          </a:prstGeom>
          <a:solidFill>
            <a:srgbClr val="ffd9ad"/>
          </a:solidFill>
        </p:spPr>
      </p:sp>
      <p:pic>
        <p:nvPicPr>
          <p:cNvPr id="8" name="Object 7" descr="grouped bar chart, ticket class, ticket type">    </p:cNvPr>
          <p:cNvPicPr>
            <a:picLocks noChangeAspect="1"/>
          </p:cNvPicPr>
          <p:nvPr/>
        </p:nvPicPr>
        <p:blipFill>
          <a:blip r:embed="rId2"/>
          <a:srcRect l="13444" r="13444" t="0" b="0"/>
          <a:stretch/>
        </p:blipFill>
        <p:spPr>
          <a:xfrm>
            <a:off x="2761559" y="1590277"/>
            <a:ext cx="2094976" cy="2923444"/>
          </a:xfrm>
          <a:prstGeom prst="rect">
            <a:avLst/>
          </a:prstGeom>
        </p:spPr>
      </p:pic>
      <p:sp>
        <p:nvSpPr>
          <p:cNvPr id="9" name="Object 8"/>
          <p:cNvSpPr/>
          <p:nvPr/>
        </p:nvSpPr>
        <p:spPr>
          <a:xfrm>
            <a:off x="2656811" y="4657632"/>
            <a:ext cx="2304474"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Grouped Bar Chart</a:t>
            </a:r>
            <a:endParaRPr lang="en-US" dirty="0"/>
          </a:p>
        </p:txBody>
      </p:sp>
      <p:sp>
        <p:nvSpPr>
          <p:cNvPr id="10" name="Object 9"/>
          <p:cNvSpPr/>
          <p:nvPr/>
        </p:nvSpPr>
        <p:spPr>
          <a:xfrm>
            <a:off x="2656811" y="5001755"/>
            <a:ext cx="2304474"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grouped bar chart to compare the count of different ticket classes and types.</a:t>
            </a:r>
            <a:endParaRPr lang="en-US" dirty="0"/>
          </a:p>
        </p:txBody>
      </p:sp>
      <p:sp>
        <p:nvSpPr>
          <p:cNvPr id="11" name="Object 10"/>
          <p:cNvSpPr/>
          <p:nvPr/>
        </p:nvSpPr>
        <p:spPr>
          <a:xfrm>
            <a:off x="5046988" y="1590277"/>
            <a:ext cx="2094976" cy="2923444"/>
          </a:xfrm>
          <a:prstGeom prst="rect">
            <a:avLst/>
          </a:prstGeom>
          <a:solidFill>
            <a:srgbClr val="ffd9ad"/>
          </a:solidFill>
        </p:spPr>
      </p:sp>
      <p:pic>
        <p:nvPicPr>
          <p:cNvPr id="12" name="Object 11" descr="ticket class, x-axis">    </p:cNvPr>
          <p:cNvPicPr>
            <a:picLocks noChangeAspect="1"/>
          </p:cNvPicPr>
          <p:nvPr/>
        </p:nvPicPr>
        <p:blipFill>
          <a:blip r:embed="rId3"/>
          <a:srcRect l="15286" r="15286" t="0" b="0"/>
          <a:stretch/>
        </p:blipFill>
        <p:spPr>
          <a:xfrm>
            <a:off x="5046988" y="1590277"/>
            <a:ext cx="2094976" cy="2923444"/>
          </a:xfrm>
          <a:prstGeom prst="rect">
            <a:avLst/>
          </a:prstGeom>
        </p:spPr>
      </p:pic>
      <p:sp>
        <p:nvSpPr>
          <p:cNvPr id="13" name="Object 12"/>
          <p:cNvSpPr/>
          <p:nvPr/>
        </p:nvSpPr>
        <p:spPr>
          <a:xfrm>
            <a:off x="4942239" y="4657632"/>
            <a:ext cx="2304474"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Ticket Class</a:t>
            </a:r>
            <a:endParaRPr lang="en-US" dirty="0"/>
          </a:p>
        </p:txBody>
      </p:sp>
      <p:sp>
        <p:nvSpPr>
          <p:cNvPr id="14" name="Object 13"/>
          <p:cNvSpPr/>
          <p:nvPr/>
        </p:nvSpPr>
        <p:spPr>
          <a:xfrm>
            <a:off x="4942239" y="5001755"/>
            <a:ext cx="2304474"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The x-axis should represent the different ticket classes.</a:t>
            </a:r>
            <a:endParaRPr lang="en-US" dirty="0"/>
          </a:p>
        </p:txBody>
      </p:sp>
      <p:sp>
        <p:nvSpPr>
          <p:cNvPr id="15" name="Object 14"/>
          <p:cNvSpPr/>
          <p:nvPr/>
        </p:nvSpPr>
        <p:spPr>
          <a:xfrm>
            <a:off x="7332416" y="1590277"/>
            <a:ext cx="2094976" cy="2923444"/>
          </a:xfrm>
          <a:prstGeom prst="rect">
            <a:avLst/>
          </a:prstGeom>
          <a:solidFill>
            <a:srgbClr val="ffd9ad"/>
          </a:solidFill>
        </p:spPr>
      </p:sp>
      <p:pic>
        <p:nvPicPr>
          <p:cNvPr id="16" name="Object 15" descr="ticket count, y-axis">    </p:cNvPr>
          <p:cNvPicPr>
            <a:picLocks noChangeAspect="1"/>
          </p:cNvPicPr>
          <p:nvPr/>
        </p:nvPicPr>
        <p:blipFill>
          <a:blip r:embed="rId4"/>
          <a:srcRect l="31249" r="31249" t="0" b="0"/>
          <a:stretch/>
        </p:blipFill>
        <p:spPr>
          <a:xfrm>
            <a:off x="7332416" y="1590277"/>
            <a:ext cx="2094976" cy="2923444"/>
          </a:xfrm>
          <a:prstGeom prst="rect">
            <a:avLst/>
          </a:prstGeom>
        </p:spPr>
      </p:pic>
      <p:sp>
        <p:nvSpPr>
          <p:cNvPr id="17" name="Object 16"/>
          <p:cNvSpPr/>
          <p:nvPr/>
        </p:nvSpPr>
        <p:spPr>
          <a:xfrm>
            <a:off x="7227668" y="4657632"/>
            <a:ext cx="2304474"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Ticket Count</a:t>
            </a:r>
            <a:endParaRPr lang="en-US" dirty="0"/>
          </a:p>
        </p:txBody>
      </p:sp>
      <p:sp>
        <p:nvSpPr>
          <p:cNvPr id="18" name="Object 17"/>
          <p:cNvSpPr/>
          <p:nvPr/>
        </p:nvSpPr>
        <p:spPr>
          <a:xfrm>
            <a:off x="7227668" y="5001755"/>
            <a:ext cx="2304474"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The y-axis should represent the count or number of tickets for each class and type.</a:t>
            </a:r>
            <a:endParaRPr lang="en-US" dirty="0"/>
          </a:p>
        </p:txBody>
      </p:sp>
      <p:sp>
        <p:nvSpPr>
          <p:cNvPr id="19" name="Object 18"/>
          <p:cNvSpPr/>
          <p:nvPr/>
        </p:nvSpPr>
        <p:spPr>
          <a:xfrm>
            <a:off x="9617845" y="1590277"/>
            <a:ext cx="2094976" cy="2923444"/>
          </a:xfrm>
          <a:prstGeom prst="rect">
            <a:avLst/>
          </a:prstGeom>
          <a:solidFill>
            <a:srgbClr val="ffd9ad"/>
          </a:solidFill>
        </p:spPr>
      </p:sp>
      <p:pic>
        <p:nvPicPr>
          <p:cNvPr id="20" name="Object 19" descr="ticket type, color">    </p:cNvPr>
          <p:cNvPicPr>
            <a:picLocks noChangeAspect="1"/>
          </p:cNvPicPr>
          <p:nvPr/>
        </p:nvPicPr>
        <p:blipFill>
          <a:blip r:embed="rId5"/>
          <a:srcRect l="23127" r="23127" t="0" b="0"/>
          <a:stretch/>
        </p:blipFill>
        <p:spPr>
          <a:xfrm>
            <a:off x="9617845" y="1590277"/>
            <a:ext cx="2094976" cy="2923444"/>
          </a:xfrm>
          <a:prstGeom prst="rect">
            <a:avLst/>
          </a:prstGeom>
        </p:spPr>
      </p:pic>
      <p:sp>
        <p:nvSpPr>
          <p:cNvPr id="21" name="Object 20"/>
          <p:cNvSpPr/>
          <p:nvPr/>
        </p:nvSpPr>
        <p:spPr>
          <a:xfrm>
            <a:off x="9513096" y="4657632"/>
            <a:ext cx="2304474"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Ticket Type</a:t>
            </a:r>
            <a:endParaRPr lang="en-US" dirty="0"/>
          </a:p>
        </p:txBody>
      </p:sp>
      <p:sp>
        <p:nvSpPr>
          <p:cNvPr id="22" name="Object 21"/>
          <p:cNvSpPr/>
          <p:nvPr/>
        </p:nvSpPr>
        <p:spPr>
          <a:xfrm>
            <a:off x="9513096" y="5001755"/>
            <a:ext cx="2304474"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The different ticket types should be represented using different colors in the chart.</a:t>
            </a:r>
            <a:endParaRPr lang="en-US" dirty="0"/>
          </a:p>
        </p:txBody>
      </p:sp>
      <p:sp>
        <p:nvSpPr>
          <p:cNvPr id="23" name="Object 22"/>
          <p:cNvSpPr/>
          <p:nvPr/>
        </p:nvSpPr>
        <p:spPr>
          <a:xfrm>
            <a:off x="11798525" y="6497878"/>
            <a:ext cx="199975"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7779980" y="476131"/>
            <a:ext cx="3932842" cy="5904024"/>
          </a:xfrm>
          <a:prstGeom prst="rect">
            <a:avLst/>
          </a:prstGeom>
          <a:solidFill>
            <a:srgbClr val="22aaee"/>
          </a:solidFill>
        </p:spPr>
      </p:sp>
      <p:pic>
        <p:nvPicPr>
          <p:cNvPr id="3" name="Object 2" descr="Railcard usage">    </p:cNvPr>
          <p:cNvPicPr>
            <a:picLocks noChangeAspect="1"/>
          </p:cNvPicPr>
          <p:nvPr/>
        </p:nvPicPr>
        <p:blipFill>
          <a:blip r:embed="rId1"/>
          <a:srcRect l="31265" r="31265" t="0" b="0"/>
          <a:stretch/>
        </p:blipFill>
        <p:spPr>
          <a:xfrm>
            <a:off x="7779980" y="476131"/>
            <a:ext cx="3932842" cy="5904024"/>
          </a:xfrm>
          <a:prstGeom prst="rect">
            <a:avLst/>
          </a:prstGeom>
        </p:spPr>
      </p:pic>
      <p:sp>
        <p:nvSpPr>
          <p:cNvPr id="4" name="Object 3"/>
          <p:cNvSpPr/>
          <p:nvPr/>
        </p:nvSpPr>
        <p:spPr>
          <a:xfrm>
            <a:off x="1222692" y="1740735"/>
            <a:ext cx="5334595" cy="1668363"/>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Proportion of passengers using railcards</a:t>
            </a:r>
            <a:endParaRPr lang="en-US" dirty="0"/>
          </a:p>
        </p:txBody>
      </p:sp>
      <p:sp>
        <p:nvSpPr>
          <p:cNvPr id="5" name="Object 4"/>
          <p:cNvSpPr/>
          <p:nvPr/>
        </p:nvSpPr>
        <p:spPr>
          <a:xfrm>
            <a:off x="134745" y="3511704"/>
            <a:ext cx="7510489" cy="1584921"/>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proportion of passengers using railcards in the UK train system is an important metric to understand travel behavior. Railcards offer discounts and benefits to specific passenger groups, such as students, seniors, or those with disabilities, which can impact ticket purchasing decisions and travel patterns.</a:t>
            </a:r>
            <a:endParaRPr lang="en-US" dirty="0"/>
          </a:p>
        </p:txBody>
      </p:sp>
    </p:spTree>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708108" cy="5904024"/>
          </a:xfrm>
          <a:prstGeom prst="rect">
            <a:avLst/>
          </a:prstGeom>
          <a:solidFill>
            <a:srgbClr val="22aaee"/>
          </a:solidFill>
        </p:spPr>
      </p:sp>
      <p:pic>
        <p:nvPicPr>
          <p:cNvPr id="3" name="Object 2" descr="On-time vs. Delayed journeys">    </p:cNvPr>
          <p:cNvPicPr>
            <a:picLocks noChangeAspect="1"/>
          </p:cNvPicPr>
          <p:nvPr/>
        </p:nvPicPr>
        <p:blipFill>
          <a:blip r:embed="rId1"/>
          <a:srcRect l="0" r="0" t="2472" b="2472"/>
          <a:stretch/>
        </p:blipFill>
        <p:spPr>
          <a:xfrm>
            <a:off x="476131" y="476131"/>
            <a:ext cx="3708108" cy="5904024"/>
          </a:xfrm>
          <a:prstGeom prst="rect">
            <a:avLst/>
          </a:prstGeom>
        </p:spPr>
      </p:pic>
      <p:sp>
        <p:nvSpPr>
          <p:cNvPr id="4" name="Object 3"/>
          <p:cNvSpPr/>
          <p:nvPr/>
        </p:nvSpPr>
        <p:spPr>
          <a:xfrm>
            <a:off x="4368501" y="2612054"/>
            <a:ext cx="7636188"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On-time vs. Delayed journeys</a:t>
            </a:r>
            <a:endParaRPr lang="en-US" dirty="0"/>
          </a:p>
        </p:txBody>
      </p:sp>
      <p:sp>
        <p:nvSpPr>
          <p:cNvPr id="5" name="Object 4"/>
          <p:cNvSpPr/>
          <p:nvPr/>
        </p:nvSpPr>
        <p:spPr>
          <a:xfrm>
            <a:off x="4368501" y="3270781"/>
            <a:ext cx="7636188" cy="950953"/>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This slide examines the on-time performance of UK train journeys. The data shows the proportion of journeys that were completed on-time versus those that experienced delays.</a:t>
            </a:r>
            <a:endParaRPr lang="en-US" dirty="0"/>
          </a:p>
        </p:txBody>
      </p:sp>
    </p:spTree>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Common reasons for delays</a:t>
            </a:r>
            <a:endParaRPr lang="en-US" dirty="0"/>
          </a:p>
        </p:txBody>
      </p:sp>
      <p:sp>
        <p:nvSpPr>
          <p:cNvPr id="3" name="Object 2"/>
          <p:cNvSpPr/>
          <p:nvPr/>
        </p:nvSpPr>
        <p:spPr>
          <a:xfrm>
            <a:off x="476131" y="1590277"/>
            <a:ext cx="2094976" cy="1599800"/>
          </a:xfrm>
          <a:prstGeom prst="rect">
            <a:avLst/>
          </a:prstGeom>
          <a:solidFill>
            <a:srgbClr val="ffd9ad"/>
          </a:solidFill>
        </p:spPr>
      </p:sp>
      <p:pic>
        <p:nvPicPr>
          <p:cNvPr id="4" name="Object 3" descr="track maintenance, rail infrastructure repair, infrastructure work, track repair">    </p:cNvPr>
          <p:cNvPicPr>
            <a:picLocks noChangeAspect="1"/>
          </p:cNvPicPr>
          <p:nvPr/>
        </p:nvPicPr>
        <p:blipFill>
          <a:blip r:embed="rId1"/>
          <a:srcRect l="1137" r="1137" t="0" b="0"/>
          <a:stretch/>
        </p:blipFill>
        <p:spPr>
          <a:xfrm>
            <a:off x="476131" y="1590277"/>
            <a:ext cx="2094976" cy="1599800"/>
          </a:xfrm>
          <a:prstGeom prst="rect">
            <a:avLst/>
          </a:prstGeom>
        </p:spPr>
      </p:pic>
      <p:sp>
        <p:nvSpPr>
          <p:cNvPr id="5" name="Object 4"/>
          <p:cNvSpPr/>
          <p:nvPr/>
        </p:nvSpPr>
        <p:spPr>
          <a:xfrm>
            <a:off x="371382" y="3333988"/>
            <a:ext cx="2304474"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Track Maintenance</a:t>
            </a:r>
            <a:endParaRPr lang="en-US" dirty="0"/>
          </a:p>
        </p:txBody>
      </p:sp>
      <p:sp>
        <p:nvSpPr>
          <p:cNvPr id="6" name="Object 5"/>
          <p:cNvSpPr/>
          <p:nvPr/>
        </p:nvSpPr>
        <p:spPr>
          <a:xfrm>
            <a:off x="371382" y="3678111"/>
            <a:ext cx="2304474"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Horizontal bar chart showing the percentage of delays caused by track maintenance activities</a:t>
            </a:r>
            <a:endParaRPr lang="en-US" dirty="0"/>
          </a:p>
        </p:txBody>
      </p:sp>
      <p:sp>
        <p:nvSpPr>
          <p:cNvPr id="7" name="Object 6"/>
          <p:cNvSpPr/>
          <p:nvPr/>
        </p:nvSpPr>
        <p:spPr>
          <a:xfrm>
            <a:off x="2761559" y="1590277"/>
            <a:ext cx="2094976" cy="1599800"/>
          </a:xfrm>
          <a:prstGeom prst="rect">
            <a:avLst/>
          </a:prstGeom>
          <a:solidFill>
            <a:srgbClr val="ffd9ad"/>
          </a:solidFill>
        </p:spPr>
      </p:sp>
      <p:pic>
        <p:nvPicPr>
          <p:cNvPr id="8" name="Object 7" descr="weather delays, seasonal conditions, environmental factors, climate impact">    </p:cNvPr>
          <p:cNvPicPr>
            <a:picLocks noChangeAspect="1"/>
          </p:cNvPicPr>
          <p:nvPr/>
        </p:nvPicPr>
        <p:blipFill>
          <a:blip r:embed="rId2"/>
          <a:srcRect l="0" r="0" t="17213" b="17213"/>
          <a:stretch/>
        </p:blipFill>
        <p:spPr>
          <a:xfrm>
            <a:off x="2761559" y="1590277"/>
            <a:ext cx="2094976" cy="1599800"/>
          </a:xfrm>
          <a:prstGeom prst="rect">
            <a:avLst/>
          </a:prstGeom>
        </p:spPr>
      </p:pic>
      <p:sp>
        <p:nvSpPr>
          <p:cNvPr id="9" name="Object 8"/>
          <p:cNvSpPr/>
          <p:nvPr/>
        </p:nvSpPr>
        <p:spPr>
          <a:xfrm>
            <a:off x="2656811" y="3333988"/>
            <a:ext cx="2304474"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Weather Conditions</a:t>
            </a:r>
            <a:endParaRPr lang="en-US" dirty="0"/>
          </a:p>
        </p:txBody>
      </p:sp>
      <p:sp>
        <p:nvSpPr>
          <p:cNvPr id="10" name="Object 9"/>
          <p:cNvSpPr/>
          <p:nvPr/>
        </p:nvSpPr>
        <p:spPr>
          <a:xfrm>
            <a:off x="2656811" y="3678111"/>
            <a:ext cx="2304474" cy="1584802"/>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Horizontal bar chart depicting the share of delays attributed to adverse weather conditions like heavy rain, snow, or high winds</a:t>
            </a:r>
            <a:endParaRPr lang="en-US" dirty="0"/>
          </a:p>
        </p:txBody>
      </p:sp>
      <p:sp>
        <p:nvSpPr>
          <p:cNvPr id="11" name="Object 10"/>
          <p:cNvSpPr/>
          <p:nvPr/>
        </p:nvSpPr>
        <p:spPr>
          <a:xfrm>
            <a:off x="5046988" y="1590277"/>
            <a:ext cx="2094976" cy="1599800"/>
          </a:xfrm>
          <a:prstGeom prst="rect">
            <a:avLst/>
          </a:prstGeom>
          <a:solidFill>
            <a:srgbClr val="ffd9ad"/>
          </a:solidFill>
        </p:spPr>
      </p:sp>
      <p:pic>
        <p:nvPicPr>
          <p:cNvPr id="12" name="Object 11" descr="train breakdown, rolling stock failure, mechanical problems, technical issues">    </p:cNvPr>
          <p:cNvPicPr>
            <a:picLocks noChangeAspect="1"/>
          </p:cNvPicPr>
          <p:nvPr/>
        </p:nvPicPr>
        <p:blipFill>
          <a:blip r:embed="rId3"/>
          <a:srcRect l="13137" r="13137" t="0" b="0"/>
          <a:stretch/>
        </p:blipFill>
        <p:spPr>
          <a:xfrm>
            <a:off x="5046988" y="1590277"/>
            <a:ext cx="2094976" cy="1599800"/>
          </a:xfrm>
          <a:prstGeom prst="rect">
            <a:avLst/>
          </a:prstGeom>
        </p:spPr>
      </p:pic>
      <p:sp>
        <p:nvSpPr>
          <p:cNvPr id="13" name="Object 12"/>
          <p:cNvSpPr/>
          <p:nvPr/>
        </p:nvSpPr>
        <p:spPr>
          <a:xfrm>
            <a:off x="4942239" y="3333988"/>
            <a:ext cx="2304474"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Equipment Failure</a:t>
            </a:r>
            <a:endParaRPr lang="en-US" dirty="0"/>
          </a:p>
        </p:txBody>
      </p:sp>
      <p:sp>
        <p:nvSpPr>
          <p:cNvPr id="14" name="Object 13"/>
          <p:cNvSpPr/>
          <p:nvPr/>
        </p:nvSpPr>
        <p:spPr>
          <a:xfrm>
            <a:off x="4942239" y="3678111"/>
            <a:ext cx="2304474" cy="1584802"/>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Horizontal bar chart illustrating the proportion of delays stemming from mechanical issues or equipment malfunctions on trains</a:t>
            </a:r>
            <a:endParaRPr lang="en-US" dirty="0"/>
          </a:p>
        </p:txBody>
      </p:sp>
      <p:sp>
        <p:nvSpPr>
          <p:cNvPr id="15" name="Object 14"/>
          <p:cNvSpPr/>
          <p:nvPr/>
        </p:nvSpPr>
        <p:spPr>
          <a:xfrm>
            <a:off x="7332416" y="1590277"/>
            <a:ext cx="2094976" cy="1599800"/>
          </a:xfrm>
          <a:prstGeom prst="rect">
            <a:avLst/>
          </a:prstGeom>
          <a:solidFill>
            <a:srgbClr val="ffd9ad"/>
          </a:solidFill>
        </p:spPr>
      </p:sp>
      <p:pic>
        <p:nvPicPr>
          <p:cNvPr id="16" name="Object 15" descr="signaling disruptions, control system malfunctions, signal maintenance, communication breakdowns">    </p:cNvPr>
          <p:cNvPicPr>
            <a:picLocks noChangeAspect="1"/>
          </p:cNvPicPr>
          <p:nvPr/>
        </p:nvPicPr>
        <p:blipFill>
          <a:blip r:embed="rId4"/>
          <a:srcRect l="20511" r="20511" t="0" b="0"/>
          <a:stretch/>
        </p:blipFill>
        <p:spPr>
          <a:xfrm>
            <a:off x="7332416" y="1590277"/>
            <a:ext cx="2094976" cy="1599800"/>
          </a:xfrm>
          <a:prstGeom prst="rect">
            <a:avLst/>
          </a:prstGeom>
        </p:spPr>
      </p:pic>
      <p:sp>
        <p:nvSpPr>
          <p:cNvPr id="17" name="Object 16"/>
          <p:cNvSpPr/>
          <p:nvPr/>
        </p:nvSpPr>
        <p:spPr>
          <a:xfrm>
            <a:off x="7227668" y="3333988"/>
            <a:ext cx="2304474"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Signaling Problems</a:t>
            </a:r>
            <a:endParaRPr lang="en-US" dirty="0"/>
          </a:p>
        </p:txBody>
      </p:sp>
      <p:sp>
        <p:nvSpPr>
          <p:cNvPr id="18" name="Object 17"/>
          <p:cNvSpPr/>
          <p:nvPr/>
        </p:nvSpPr>
        <p:spPr>
          <a:xfrm>
            <a:off x="7227668" y="3678111"/>
            <a:ext cx="2304474" cy="1320668"/>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Horizontal bar chart showing the percentage of delays caused by signaling system failures or errors</a:t>
            </a:r>
            <a:endParaRPr lang="en-US" dirty="0"/>
          </a:p>
        </p:txBody>
      </p:sp>
      <p:sp>
        <p:nvSpPr>
          <p:cNvPr id="19" name="Object 18"/>
          <p:cNvSpPr/>
          <p:nvPr/>
        </p:nvSpPr>
        <p:spPr>
          <a:xfrm>
            <a:off x="9617845" y="1590277"/>
            <a:ext cx="2094976" cy="1599800"/>
          </a:xfrm>
          <a:prstGeom prst="rect">
            <a:avLst/>
          </a:prstGeom>
          <a:solidFill>
            <a:srgbClr val="ffd9ad"/>
          </a:solidFill>
        </p:spPr>
      </p:sp>
      <p:pic>
        <p:nvPicPr>
          <p:cNvPr id="20" name="Object 19" descr="passenger incidents, on-board disruptions, emergency situations, passenger behavior">    </p:cNvPr>
          <p:cNvPicPr>
            <a:picLocks noChangeAspect="1"/>
          </p:cNvPicPr>
          <p:nvPr/>
        </p:nvPicPr>
        <p:blipFill>
          <a:blip r:embed="rId5"/>
          <a:srcRect l="13170" r="13170" t="0" b="0"/>
          <a:stretch/>
        </p:blipFill>
        <p:spPr>
          <a:xfrm>
            <a:off x="9617845" y="1590277"/>
            <a:ext cx="2094976" cy="1599800"/>
          </a:xfrm>
          <a:prstGeom prst="rect">
            <a:avLst/>
          </a:prstGeom>
        </p:spPr>
      </p:pic>
      <p:sp>
        <p:nvSpPr>
          <p:cNvPr id="21" name="Object 20"/>
          <p:cNvSpPr/>
          <p:nvPr/>
        </p:nvSpPr>
        <p:spPr>
          <a:xfrm>
            <a:off x="9513096" y="3333988"/>
            <a:ext cx="2304474"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Passenger-related Incidents</a:t>
            </a:r>
            <a:endParaRPr lang="en-US" dirty="0"/>
          </a:p>
        </p:txBody>
      </p:sp>
      <p:sp>
        <p:nvSpPr>
          <p:cNvPr id="22" name="Object 21"/>
          <p:cNvSpPr/>
          <p:nvPr/>
        </p:nvSpPr>
        <p:spPr>
          <a:xfrm>
            <a:off x="9513096" y="3944983"/>
            <a:ext cx="2304474" cy="2113069"/>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Horizontal bar chart depicting the share of delays attributed to passenger-related incidents like medical emergencies, trespassing, or unruly behavior</a:t>
            </a:r>
            <a:endParaRPr lang="en-US" dirty="0"/>
          </a:p>
        </p:txBody>
      </p:sp>
      <p:sp>
        <p:nvSpPr>
          <p:cNvPr id="23" name="Object 22"/>
          <p:cNvSpPr/>
          <p:nvPr/>
        </p:nvSpPr>
        <p:spPr>
          <a:xfrm>
            <a:off x="11798525" y="6497878"/>
            <a:ext cx="199975"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982109" y="476131"/>
            <a:ext cx="5730712" cy="5904024"/>
          </a:xfrm>
          <a:prstGeom prst="rect">
            <a:avLst/>
          </a:prstGeom>
          <a:solidFill>
            <a:srgbClr val="22aaee"/>
          </a:solidFill>
        </p:spPr>
      </p:sp>
      <p:pic>
        <p:nvPicPr>
          <p:cNvPr id="3" name="Object 2" descr="UK Train Routes">    </p:cNvPr>
          <p:cNvPicPr>
            <a:picLocks noChangeAspect="1"/>
          </p:cNvPicPr>
          <p:nvPr/>
        </p:nvPicPr>
        <p:blipFill>
          <a:blip r:embed="rId1"/>
          <a:srcRect l="0" r="0" t="919" b="919"/>
          <a:stretch/>
        </p:blipFill>
        <p:spPr>
          <a:xfrm>
            <a:off x="5982109" y="476131"/>
            <a:ext cx="5730712" cy="5904024"/>
          </a:xfrm>
          <a:prstGeom prst="rect">
            <a:avLst/>
          </a:prstGeom>
        </p:spPr>
      </p:pic>
      <p:sp>
        <p:nvSpPr>
          <p:cNvPr id="4" name="Object 3"/>
          <p:cNvSpPr/>
          <p:nvPr/>
        </p:nvSpPr>
        <p:spPr>
          <a:xfrm>
            <a:off x="1311146" y="1578850"/>
            <a:ext cx="3359818" cy="1668363"/>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Most frequently delayed routes</a:t>
            </a:r>
            <a:endParaRPr lang="en-US" dirty="0"/>
          </a:p>
        </p:txBody>
      </p:sp>
      <p:sp>
        <p:nvSpPr>
          <p:cNvPr id="5" name="Object 4"/>
          <p:cNvSpPr/>
          <p:nvPr/>
        </p:nvSpPr>
        <p:spPr>
          <a:xfrm>
            <a:off x="257111" y="3349819"/>
            <a:ext cx="5467888" cy="1901905"/>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most frequently delayed routes in the UK train system are visualized using a bar chart or heatmap. This analysis helps identify the specific routes that experience the highest levels of delays, which can inform targeted operational improvements to enhance journey performance.</a:t>
            </a:r>
            <a:endParaRPr lang="en-US" dirty="0"/>
          </a:p>
        </p:txBody>
      </p:sp>
    </p:spTree>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Average delay duration</a:t>
            </a:r>
            <a:endParaRPr lang="en-US" dirty="0"/>
          </a:p>
        </p:txBody>
      </p:sp>
      <p:sp>
        <p:nvSpPr>
          <p:cNvPr id="3" name="Object 2"/>
          <p:cNvSpPr/>
          <p:nvPr/>
        </p:nvSpPr>
        <p:spPr>
          <a:xfrm>
            <a:off x="476131" y="1590277"/>
            <a:ext cx="3618595" cy="3190077"/>
          </a:xfrm>
          <a:prstGeom prst="rect">
            <a:avLst/>
          </a:prstGeom>
          <a:solidFill>
            <a:srgbClr val="ffd9ad"/>
          </a:solidFill>
        </p:spPr>
      </p:sp>
      <p:pic>
        <p:nvPicPr>
          <p:cNvPr id="4" name="Object 3" descr="histogram delay duration train">    </p:cNvPr>
          <p:cNvPicPr>
            <a:picLocks noChangeAspect="1"/>
          </p:cNvPicPr>
          <p:nvPr/>
        </p:nvPicPr>
        <p:blipFill>
          <a:blip r:embed="rId1"/>
          <a:srcRect l="15408" r="15408" t="0" b="0"/>
          <a:stretch/>
        </p:blipFill>
        <p:spPr>
          <a:xfrm>
            <a:off x="476131" y="1590277"/>
            <a:ext cx="3618595" cy="3190077"/>
          </a:xfrm>
          <a:prstGeom prst="rect">
            <a:avLst/>
          </a:prstGeom>
        </p:spPr>
      </p:pic>
      <p:sp>
        <p:nvSpPr>
          <p:cNvPr id="5" name="Object 4"/>
          <p:cNvSpPr/>
          <p:nvPr/>
        </p:nvSpPr>
        <p:spPr>
          <a:xfrm>
            <a:off x="295201"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Histogram</a:t>
            </a:r>
            <a:endParaRPr lang="en-US" dirty="0"/>
          </a:p>
        </p:txBody>
      </p:sp>
      <p:sp>
        <p:nvSpPr>
          <p:cNvPr id="6" name="Object 5"/>
          <p:cNvSpPr/>
          <p:nvPr/>
        </p:nvSpPr>
        <p:spPr>
          <a:xfrm>
            <a:off x="295201" y="5268389"/>
            <a:ext cx="3980455" cy="52826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histogram showing the distribution of delay durations across all train journeys</a:t>
            </a:r>
            <a:endParaRPr lang="en-US" dirty="0"/>
          </a:p>
        </p:txBody>
      </p:sp>
      <p:sp>
        <p:nvSpPr>
          <p:cNvPr id="7" name="Object 6"/>
          <p:cNvSpPr/>
          <p:nvPr/>
        </p:nvSpPr>
        <p:spPr>
          <a:xfrm>
            <a:off x="4285178" y="1590277"/>
            <a:ext cx="3618595" cy="3190077"/>
          </a:xfrm>
          <a:prstGeom prst="rect">
            <a:avLst/>
          </a:prstGeom>
          <a:solidFill>
            <a:srgbClr val="ffd9ad"/>
          </a:solidFill>
        </p:spPr>
      </p:sp>
      <p:pic>
        <p:nvPicPr>
          <p:cNvPr id="8" name="Object 7" descr="box plot delay duration train">    </p:cNvPr>
          <p:cNvPicPr>
            <a:picLocks noChangeAspect="1"/>
          </p:cNvPicPr>
          <p:nvPr/>
        </p:nvPicPr>
        <p:blipFill>
          <a:blip r:embed="rId2"/>
          <a:srcRect l="12721" r="12721" t="0" b="0"/>
          <a:stretch/>
        </p:blipFill>
        <p:spPr>
          <a:xfrm>
            <a:off x="4285178" y="1590277"/>
            <a:ext cx="3618595" cy="3190077"/>
          </a:xfrm>
          <a:prstGeom prst="rect">
            <a:avLst/>
          </a:prstGeom>
        </p:spPr>
      </p:pic>
      <p:sp>
        <p:nvSpPr>
          <p:cNvPr id="9" name="Object 8"/>
          <p:cNvSpPr/>
          <p:nvPr/>
        </p:nvSpPr>
        <p:spPr>
          <a:xfrm>
            <a:off x="4104249"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Box Plot</a:t>
            </a:r>
            <a:endParaRPr lang="en-US" dirty="0"/>
          </a:p>
        </p:txBody>
      </p:sp>
      <p:sp>
        <p:nvSpPr>
          <p:cNvPr id="10" name="Object 9"/>
          <p:cNvSpPr/>
          <p:nvPr/>
        </p:nvSpPr>
        <p:spPr>
          <a:xfrm>
            <a:off x="4104249" y="5268389"/>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box plot visualizing the statistical summary of delay durations, including the median, quartiles, and outliers</a:t>
            </a:r>
            <a:endParaRPr lang="en-US" dirty="0"/>
          </a:p>
        </p:txBody>
      </p:sp>
      <p:sp>
        <p:nvSpPr>
          <p:cNvPr id="11" name="Object 10"/>
          <p:cNvSpPr/>
          <p:nvPr/>
        </p:nvSpPr>
        <p:spPr>
          <a:xfrm>
            <a:off x="8094226" y="1590277"/>
            <a:ext cx="3618595" cy="3190077"/>
          </a:xfrm>
          <a:prstGeom prst="rect">
            <a:avLst/>
          </a:prstGeom>
          <a:solidFill>
            <a:srgbClr val="ffd9ad"/>
          </a:solidFill>
        </p:spPr>
      </p:sp>
      <p:pic>
        <p:nvPicPr>
          <p:cNvPr id="12" name="Object 11" descr="scatter plot delay duration train">    </p:cNvPr>
          <p:cNvPicPr>
            <a:picLocks noChangeAspect="1"/>
          </p:cNvPicPr>
          <p:nvPr/>
        </p:nvPicPr>
        <p:blipFill>
          <a:blip r:embed="rId3"/>
          <a:srcRect l="0" r="0" t="7673" b="7673"/>
          <a:stretch/>
        </p:blipFill>
        <p:spPr>
          <a:xfrm>
            <a:off x="8094226" y="1590277"/>
            <a:ext cx="3618595" cy="3190077"/>
          </a:xfrm>
          <a:prstGeom prst="rect">
            <a:avLst/>
          </a:prstGeom>
        </p:spPr>
      </p:pic>
      <p:sp>
        <p:nvSpPr>
          <p:cNvPr id="13" name="Object 12"/>
          <p:cNvSpPr/>
          <p:nvPr/>
        </p:nvSpPr>
        <p:spPr>
          <a:xfrm>
            <a:off x="7913296"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Scatter Plot</a:t>
            </a:r>
            <a:endParaRPr lang="en-US" dirty="0"/>
          </a:p>
        </p:txBody>
      </p:sp>
      <p:sp>
        <p:nvSpPr>
          <p:cNvPr id="14" name="Object 13"/>
          <p:cNvSpPr/>
          <p:nvPr/>
        </p:nvSpPr>
        <p:spPr>
          <a:xfrm>
            <a:off x="7913296" y="5268389"/>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scatter plot displaying the relationship between delay duration and other factors such as journey distance or time of day</a:t>
            </a:r>
            <a:endParaRPr lang="en-US" dirty="0"/>
          </a:p>
        </p:txBody>
      </p:sp>
      <p:sp>
        <p:nvSpPr>
          <p:cNvPr id="15" name="Object 14"/>
          <p:cNvSpPr/>
          <p:nvPr/>
        </p:nvSpPr>
        <p:spPr>
          <a:xfrm>
            <a:off x="11808047" y="6497878"/>
            <a:ext cx="190452"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869742" y="476131"/>
            <a:ext cx="5843079" cy="5904024"/>
          </a:xfrm>
          <a:prstGeom prst="rect">
            <a:avLst/>
          </a:prstGeom>
          <a:solidFill>
            <a:srgbClr val="22aaee"/>
          </a:solidFill>
        </p:spPr>
      </p:sp>
      <p:pic>
        <p:nvPicPr>
          <p:cNvPr id="3" name="Object 2" descr="Delay trends by time of day">    </p:cNvPr>
          <p:cNvPicPr>
            <a:picLocks noChangeAspect="1"/>
          </p:cNvPicPr>
          <p:nvPr/>
        </p:nvPicPr>
        <p:blipFill>
          <a:blip r:embed="rId1"/>
          <a:srcRect l="20202" r="20202" t="0" b="0"/>
          <a:stretch/>
        </p:blipFill>
        <p:spPr>
          <a:xfrm>
            <a:off x="5869742" y="476131"/>
            <a:ext cx="5843079" cy="5904024"/>
          </a:xfrm>
          <a:prstGeom prst="rect">
            <a:avLst/>
          </a:prstGeom>
        </p:spPr>
      </p:pic>
      <p:sp>
        <p:nvSpPr>
          <p:cNvPr id="4" name="Object 3"/>
          <p:cNvSpPr/>
          <p:nvPr/>
        </p:nvSpPr>
        <p:spPr>
          <a:xfrm>
            <a:off x="1442201" y="2650145"/>
            <a:ext cx="2985341" cy="1112242"/>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Delay trends by time of day</a:t>
            </a:r>
            <a:endParaRPr lang="en-US" dirty="0"/>
          </a:p>
        </p:txBody>
      </p:sp>
      <p:sp>
        <p:nvSpPr>
          <p:cNvPr id="5" name="Object 4"/>
          <p:cNvSpPr/>
          <p:nvPr/>
        </p:nvSpPr>
        <p:spPr>
          <a:xfrm>
            <a:off x="1442201" y="3864993"/>
            <a:ext cx="2985341" cy="316984"/>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a:t>
            </a:r>
            <a:endParaRPr lang="en-US" dirty="0"/>
          </a:p>
        </p:txBody>
      </p:sp>
    </p:spTree>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Delay trends by day of the week</a:t>
            </a:r>
            <a:endParaRPr lang="en-US" dirty="0"/>
          </a:p>
        </p:txBody>
      </p:sp>
      <p:sp>
        <p:nvSpPr>
          <p:cNvPr id="3" name="Object 2"/>
          <p:cNvSpPr/>
          <p:nvPr/>
        </p:nvSpPr>
        <p:spPr>
          <a:xfrm>
            <a:off x="476131" y="1590277"/>
            <a:ext cx="1441997" cy="1866433"/>
          </a:xfrm>
          <a:prstGeom prst="rect">
            <a:avLst/>
          </a:prstGeom>
          <a:solidFill>
            <a:srgbClr val="ffd9ad"/>
          </a:solidFill>
        </p:spPr>
      </p:sp>
      <p:pic>
        <p:nvPicPr>
          <p:cNvPr id="4" name="Object 3" descr="line chart delayed journeys day week">    </p:cNvPr>
          <p:cNvPicPr>
            <a:picLocks noChangeAspect="1"/>
          </p:cNvPicPr>
          <p:nvPr/>
        </p:nvPicPr>
        <p:blipFill>
          <a:blip r:embed="rId1"/>
          <a:srcRect l="30307" r="30307" t="0" b="0"/>
          <a:stretch/>
        </p:blipFill>
        <p:spPr>
          <a:xfrm>
            <a:off x="476131" y="1590277"/>
            <a:ext cx="1441997" cy="1866433"/>
          </a:xfrm>
          <a:prstGeom prst="rect">
            <a:avLst/>
          </a:prstGeom>
        </p:spPr>
      </p:pic>
      <p:sp>
        <p:nvSpPr>
          <p:cNvPr id="5" name="Object 4"/>
          <p:cNvSpPr/>
          <p:nvPr/>
        </p:nvSpPr>
        <p:spPr>
          <a:xfrm>
            <a:off x="404033" y="3600621"/>
            <a:ext cx="1586159" cy="800614"/>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Delay Trends by Day of the Week</a:t>
            </a:r>
            <a:endParaRPr lang="en-US" dirty="0"/>
          </a:p>
        </p:txBody>
      </p:sp>
      <p:sp>
        <p:nvSpPr>
          <p:cNvPr id="6" name="Object 5"/>
          <p:cNvSpPr/>
          <p:nvPr/>
        </p:nvSpPr>
        <p:spPr>
          <a:xfrm>
            <a:off x="404033" y="4478488"/>
            <a:ext cx="1586159" cy="1584802"/>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Line chart showing the percentage of delayed journeys by day of the week</a:t>
            </a:r>
            <a:endParaRPr lang="en-US" dirty="0"/>
          </a:p>
        </p:txBody>
      </p:sp>
      <p:sp>
        <p:nvSpPr>
          <p:cNvPr id="7" name="Object 6"/>
          <p:cNvSpPr/>
          <p:nvPr/>
        </p:nvSpPr>
        <p:spPr>
          <a:xfrm>
            <a:off x="2108580" y="1590277"/>
            <a:ext cx="1441997" cy="1866433"/>
          </a:xfrm>
          <a:prstGeom prst="rect">
            <a:avLst/>
          </a:prstGeom>
          <a:solidFill>
            <a:srgbClr val="ffd9ad"/>
          </a:solidFill>
        </p:spPr>
      </p:sp>
      <p:pic>
        <p:nvPicPr>
          <p:cNvPr id="8" name="Object 7" descr="line chart delayed journeys monday">    </p:cNvPr>
          <p:cNvPicPr>
            <a:picLocks noChangeAspect="1"/>
          </p:cNvPicPr>
          <p:nvPr/>
        </p:nvPicPr>
        <p:blipFill>
          <a:blip r:embed="rId2"/>
          <a:srcRect l="33105" r="33105" t="0" b="0"/>
          <a:stretch/>
        </p:blipFill>
        <p:spPr>
          <a:xfrm>
            <a:off x="2108580" y="1590277"/>
            <a:ext cx="1441997" cy="1866433"/>
          </a:xfrm>
          <a:prstGeom prst="rect">
            <a:avLst/>
          </a:prstGeom>
        </p:spPr>
      </p:pic>
      <p:sp>
        <p:nvSpPr>
          <p:cNvPr id="9" name="Object 8"/>
          <p:cNvSpPr/>
          <p:nvPr/>
        </p:nvSpPr>
        <p:spPr>
          <a:xfrm>
            <a:off x="2036482" y="3600621"/>
            <a:ext cx="1586159"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Monday Delays</a:t>
            </a:r>
            <a:endParaRPr lang="en-US" dirty="0"/>
          </a:p>
        </p:txBody>
      </p:sp>
      <p:sp>
        <p:nvSpPr>
          <p:cNvPr id="10" name="Object 9"/>
          <p:cNvSpPr/>
          <p:nvPr/>
        </p:nvSpPr>
        <p:spPr>
          <a:xfrm>
            <a:off x="2036482" y="4211616"/>
            <a:ext cx="1586159" cy="1320668"/>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Line chart segment showing the delay percentage trend for Monday</a:t>
            </a:r>
            <a:endParaRPr lang="en-US" dirty="0"/>
          </a:p>
        </p:txBody>
      </p:sp>
      <p:sp>
        <p:nvSpPr>
          <p:cNvPr id="11" name="Object 10"/>
          <p:cNvSpPr/>
          <p:nvPr/>
        </p:nvSpPr>
        <p:spPr>
          <a:xfrm>
            <a:off x="3741029" y="1590277"/>
            <a:ext cx="1441997" cy="1866433"/>
          </a:xfrm>
          <a:prstGeom prst="rect">
            <a:avLst/>
          </a:prstGeom>
          <a:solidFill>
            <a:srgbClr val="ffd9ad"/>
          </a:solidFill>
        </p:spPr>
      </p:sp>
      <p:pic>
        <p:nvPicPr>
          <p:cNvPr id="12" name="Object 11" descr="line chart delayed journeys tuesday">    </p:cNvPr>
          <p:cNvPicPr>
            <a:picLocks noChangeAspect="1"/>
          </p:cNvPicPr>
          <p:nvPr/>
        </p:nvPicPr>
        <p:blipFill>
          <a:blip r:embed="rId3"/>
          <a:srcRect l="21028" r="21028" t="0" b="0"/>
          <a:stretch/>
        </p:blipFill>
        <p:spPr>
          <a:xfrm>
            <a:off x="3741029" y="1590277"/>
            <a:ext cx="1441997" cy="1866433"/>
          </a:xfrm>
          <a:prstGeom prst="rect">
            <a:avLst/>
          </a:prstGeom>
        </p:spPr>
      </p:pic>
      <p:sp>
        <p:nvSpPr>
          <p:cNvPr id="13" name="Object 12"/>
          <p:cNvSpPr/>
          <p:nvPr/>
        </p:nvSpPr>
        <p:spPr>
          <a:xfrm>
            <a:off x="3668931" y="3600621"/>
            <a:ext cx="1586159"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Tuesday Delays</a:t>
            </a:r>
            <a:endParaRPr lang="en-US" dirty="0"/>
          </a:p>
        </p:txBody>
      </p:sp>
      <p:sp>
        <p:nvSpPr>
          <p:cNvPr id="14" name="Object 13"/>
          <p:cNvSpPr/>
          <p:nvPr/>
        </p:nvSpPr>
        <p:spPr>
          <a:xfrm>
            <a:off x="3668931" y="4211616"/>
            <a:ext cx="1586159" cy="1584802"/>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Line chart segment showing the delay percentage trend for Tuesday</a:t>
            </a:r>
            <a:endParaRPr lang="en-US" dirty="0"/>
          </a:p>
        </p:txBody>
      </p:sp>
      <p:sp>
        <p:nvSpPr>
          <p:cNvPr id="15" name="Object 14"/>
          <p:cNvSpPr/>
          <p:nvPr/>
        </p:nvSpPr>
        <p:spPr>
          <a:xfrm>
            <a:off x="5373478" y="1590277"/>
            <a:ext cx="1441997" cy="1866433"/>
          </a:xfrm>
          <a:prstGeom prst="rect">
            <a:avLst/>
          </a:prstGeom>
          <a:solidFill>
            <a:srgbClr val="ffd9ad"/>
          </a:solidFill>
        </p:spPr>
      </p:sp>
      <p:pic>
        <p:nvPicPr>
          <p:cNvPr id="16" name="Object 15" descr="line chart delayed journeys wednesday">    </p:cNvPr>
          <p:cNvPicPr>
            <a:picLocks noChangeAspect="1"/>
          </p:cNvPicPr>
          <p:nvPr/>
        </p:nvPicPr>
        <p:blipFill>
          <a:blip r:embed="rId4"/>
          <a:srcRect l="21028" r="21028" t="0" b="0"/>
          <a:stretch/>
        </p:blipFill>
        <p:spPr>
          <a:xfrm>
            <a:off x="5373478" y="1590277"/>
            <a:ext cx="1441997" cy="1866433"/>
          </a:xfrm>
          <a:prstGeom prst="rect">
            <a:avLst/>
          </a:prstGeom>
        </p:spPr>
      </p:pic>
      <p:sp>
        <p:nvSpPr>
          <p:cNvPr id="17" name="Object 16"/>
          <p:cNvSpPr/>
          <p:nvPr/>
        </p:nvSpPr>
        <p:spPr>
          <a:xfrm>
            <a:off x="5301380" y="3600621"/>
            <a:ext cx="1586159"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Wednesday Delays</a:t>
            </a:r>
            <a:endParaRPr lang="en-US" dirty="0"/>
          </a:p>
        </p:txBody>
      </p:sp>
      <p:sp>
        <p:nvSpPr>
          <p:cNvPr id="18" name="Object 17"/>
          <p:cNvSpPr/>
          <p:nvPr/>
        </p:nvSpPr>
        <p:spPr>
          <a:xfrm>
            <a:off x="5301380" y="4211616"/>
            <a:ext cx="1586159" cy="1584802"/>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Line chart segment showing the delay percentage trend for Wednesday</a:t>
            </a:r>
            <a:endParaRPr lang="en-US" dirty="0"/>
          </a:p>
        </p:txBody>
      </p:sp>
      <p:sp>
        <p:nvSpPr>
          <p:cNvPr id="19" name="Object 18"/>
          <p:cNvSpPr/>
          <p:nvPr/>
        </p:nvSpPr>
        <p:spPr>
          <a:xfrm>
            <a:off x="7005927" y="1590277"/>
            <a:ext cx="1441997" cy="1866433"/>
          </a:xfrm>
          <a:prstGeom prst="rect">
            <a:avLst/>
          </a:prstGeom>
          <a:solidFill>
            <a:srgbClr val="ffd9ad"/>
          </a:solidFill>
        </p:spPr>
      </p:sp>
      <p:pic>
        <p:nvPicPr>
          <p:cNvPr id="20" name="Object 19" descr="line chart delayed journeys thursday">    </p:cNvPr>
          <p:cNvPicPr>
            <a:picLocks noChangeAspect="1"/>
          </p:cNvPicPr>
          <p:nvPr/>
        </p:nvPicPr>
        <p:blipFill>
          <a:blip r:embed="rId5"/>
          <a:srcRect l="15806" r="15806" t="0" b="0"/>
          <a:stretch/>
        </p:blipFill>
        <p:spPr>
          <a:xfrm>
            <a:off x="7005927" y="1590277"/>
            <a:ext cx="1441997" cy="1866433"/>
          </a:xfrm>
          <a:prstGeom prst="rect">
            <a:avLst/>
          </a:prstGeom>
        </p:spPr>
      </p:pic>
      <p:sp>
        <p:nvSpPr>
          <p:cNvPr id="21" name="Object 20"/>
          <p:cNvSpPr/>
          <p:nvPr/>
        </p:nvSpPr>
        <p:spPr>
          <a:xfrm>
            <a:off x="6933829" y="3600621"/>
            <a:ext cx="1586159"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Thursday Delays</a:t>
            </a:r>
            <a:endParaRPr lang="en-US" dirty="0"/>
          </a:p>
        </p:txBody>
      </p:sp>
      <p:sp>
        <p:nvSpPr>
          <p:cNvPr id="22" name="Object 21"/>
          <p:cNvSpPr/>
          <p:nvPr/>
        </p:nvSpPr>
        <p:spPr>
          <a:xfrm>
            <a:off x="6933829" y="4211616"/>
            <a:ext cx="1586159" cy="1584802"/>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Line chart segment showing the delay percentage trend for Thursday</a:t>
            </a:r>
            <a:endParaRPr lang="en-US" dirty="0"/>
          </a:p>
        </p:txBody>
      </p:sp>
      <p:sp>
        <p:nvSpPr>
          <p:cNvPr id="23" name="Object 22"/>
          <p:cNvSpPr/>
          <p:nvPr/>
        </p:nvSpPr>
        <p:spPr>
          <a:xfrm>
            <a:off x="8638376" y="1590277"/>
            <a:ext cx="1441997" cy="1866433"/>
          </a:xfrm>
          <a:prstGeom prst="rect">
            <a:avLst/>
          </a:prstGeom>
          <a:solidFill>
            <a:srgbClr val="ffd9ad"/>
          </a:solidFill>
        </p:spPr>
      </p:sp>
      <p:pic>
        <p:nvPicPr>
          <p:cNvPr id="24" name="Object 23" descr="line chart delayed journeys friday">    </p:cNvPr>
          <p:cNvPicPr>
            <a:picLocks noChangeAspect="1"/>
          </p:cNvPicPr>
          <p:nvPr/>
        </p:nvPicPr>
        <p:blipFill>
          <a:blip r:embed="rId6"/>
          <a:srcRect l="21028" r="21028" t="0" b="0"/>
          <a:stretch/>
        </p:blipFill>
        <p:spPr>
          <a:xfrm>
            <a:off x="8638376" y="1590277"/>
            <a:ext cx="1441997" cy="1866433"/>
          </a:xfrm>
          <a:prstGeom prst="rect">
            <a:avLst/>
          </a:prstGeom>
        </p:spPr>
      </p:pic>
      <p:sp>
        <p:nvSpPr>
          <p:cNvPr id="25" name="Object 24"/>
          <p:cNvSpPr/>
          <p:nvPr/>
        </p:nvSpPr>
        <p:spPr>
          <a:xfrm>
            <a:off x="8566277" y="3600621"/>
            <a:ext cx="1586159"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Friday Delays</a:t>
            </a:r>
            <a:endParaRPr lang="en-US" dirty="0"/>
          </a:p>
        </p:txBody>
      </p:sp>
      <p:sp>
        <p:nvSpPr>
          <p:cNvPr id="26" name="Object 25"/>
          <p:cNvSpPr/>
          <p:nvPr/>
        </p:nvSpPr>
        <p:spPr>
          <a:xfrm>
            <a:off x="8566277" y="3944745"/>
            <a:ext cx="1586159" cy="1320668"/>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Line chart segment showing the delay percentage trend for Friday</a:t>
            </a:r>
            <a:endParaRPr lang="en-US" dirty="0"/>
          </a:p>
        </p:txBody>
      </p:sp>
      <p:sp>
        <p:nvSpPr>
          <p:cNvPr id="27" name="Object 26"/>
          <p:cNvSpPr/>
          <p:nvPr/>
        </p:nvSpPr>
        <p:spPr>
          <a:xfrm>
            <a:off x="10270825" y="1590277"/>
            <a:ext cx="1441997" cy="1866433"/>
          </a:xfrm>
          <a:prstGeom prst="rect">
            <a:avLst/>
          </a:prstGeom>
          <a:solidFill>
            <a:srgbClr val="ffd9ad"/>
          </a:solidFill>
        </p:spPr>
      </p:sp>
      <p:pic>
        <p:nvPicPr>
          <p:cNvPr id="28" name="Object 27" descr="line chart delayed journeys weekend">    </p:cNvPr>
          <p:cNvPicPr>
            <a:picLocks noChangeAspect="1"/>
          </p:cNvPicPr>
          <p:nvPr/>
        </p:nvPicPr>
        <p:blipFill>
          <a:blip r:embed="rId7"/>
          <a:srcRect l="27969" r="27969" t="0" b="0"/>
          <a:stretch/>
        </p:blipFill>
        <p:spPr>
          <a:xfrm>
            <a:off x="10270825" y="1590277"/>
            <a:ext cx="1441997" cy="1866433"/>
          </a:xfrm>
          <a:prstGeom prst="rect">
            <a:avLst/>
          </a:prstGeom>
        </p:spPr>
      </p:pic>
      <p:sp>
        <p:nvSpPr>
          <p:cNvPr id="29" name="Object 28"/>
          <p:cNvSpPr/>
          <p:nvPr/>
        </p:nvSpPr>
        <p:spPr>
          <a:xfrm>
            <a:off x="10198726" y="3600621"/>
            <a:ext cx="1586159"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Weekend Delays</a:t>
            </a:r>
            <a:endParaRPr lang="en-US" dirty="0"/>
          </a:p>
        </p:txBody>
      </p:sp>
      <p:sp>
        <p:nvSpPr>
          <p:cNvPr id="30" name="Object 29"/>
          <p:cNvSpPr/>
          <p:nvPr/>
        </p:nvSpPr>
        <p:spPr>
          <a:xfrm>
            <a:off x="10198726" y="4211616"/>
            <a:ext cx="1586159" cy="1848936"/>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Line chart segments showing the delay percentage trends for Saturday and Sunday</a:t>
            </a:r>
            <a:endParaRPr lang="en-US" dirty="0"/>
          </a:p>
        </p:txBody>
      </p:sp>
      <p:sp>
        <p:nvSpPr>
          <p:cNvPr id="31" name="Object 30"/>
          <p:cNvSpPr/>
          <p:nvPr/>
        </p:nvSpPr>
        <p:spPr>
          <a:xfrm>
            <a:off x="11798525" y="6497878"/>
            <a:ext cx="199975"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Presentation Overview</a:t>
            </a:r>
            <a:endParaRPr lang="en-US" dirty="0"/>
          </a:p>
        </p:txBody>
      </p:sp>
      <p:sp>
        <p:nvSpPr>
          <p:cNvPr id="3" name="Object 2"/>
          <p:cNvSpPr/>
          <p:nvPr/>
        </p:nvSpPr>
        <p:spPr>
          <a:xfrm>
            <a:off x="952262" y="1627416"/>
            <a:ext cx="5446938" cy="3428500"/>
          </a:xfrm>
          <a:prstGeom prst="rect">
            <a:avLst/>
          </a:prstGeom>
          <a:noFill/>
        </p:spPr>
        <p:txBody>
          <a:bodyPr wrap="square" rtlCol="0" anchor="t" bIns="0" lIns="0" rIns="0" tIns="0"/>
          <a:lstStyle/>
          <a:p>
            <a:pPr algn="l" marL="242900" indent="-242900">
              <a:lnSpc>
                <a:spcPts val="2838"/>
              </a:lnSpc>
              <a:buSzPct val="100000"/>
              <a:buChar char="•"/>
            </a:pPr>
            <a:r>
              <a:rPr lang="en-US" b="1" sz="2430" spc="-145" kern="0" dirty="0" smtClean="0">
                <a:solidFill>
                  <a:srgbClr val="333333"/>
                </a:solidFill>
                <a:latin typeface="Inter" pitchFamily="34" charset="0"/>
                <a:ea typeface="Inter" pitchFamily="34" charset="-122"/>
                <a:cs typeface="Inter" pitchFamily="34" charset="-120"/>
              </a:rPr>
              <a:t>Introduction</a:t>
            </a:r>
          </a:p>
          <a:p>
            <a:pPr algn="l" lvl="1">
              <a:lnSpc>
                <a:spcPts val="2153"/>
              </a:lnSpc>
              <a:spcBef>
                <a:spcPts val="289"/>
              </a:spcBef>
              <a:buNone/>
            </a:pPr>
            <a:r>
              <a:rPr lang="en-US" sz="1552" spc="-31" kern="0" dirty="0" smtClean="0">
                <a:solidFill>
                  <a:srgbClr val="000000">
                    <a:alpha val="56000"/>
                  </a:srgbClr>
                </a:solidFill>
                <a:latin typeface="Inter" pitchFamily="34" charset="0"/>
                <a:ea typeface="Inter" pitchFamily="34" charset="-122"/>
                <a:cs typeface="Inter" pitchFamily="34" charset="-120"/>
              </a:rPr>
              <a:t>Overview of the purpose and background of the analysis</a:t>
            </a:r>
          </a:p>
          <a:p>
            <a:pPr algn="l" marL="242900" indent="-242900">
              <a:lnSpc>
                <a:spcPts val="2838"/>
              </a:lnSpc>
              <a:spcBef>
                <a:spcPts val="2299"/>
              </a:spcBef>
              <a:buSzPct val="100000"/>
              <a:buChar char="•"/>
            </a:pPr>
            <a:r>
              <a:rPr lang="en-US" b="1" sz="2430" spc="-145" kern="0" dirty="0" smtClean="0">
                <a:solidFill>
                  <a:srgbClr val="333333"/>
                </a:solidFill>
                <a:latin typeface="Inter" pitchFamily="34" charset="0"/>
                <a:ea typeface="Inter" pitchFamily="34" charset="-122"/>
                <a:cs typeface="Inter" pitchFamily="34" charset="-120"/>
              </a:rPr>
              <a:t>Project Overview &amp; Objectives</a:t>
            </a:r>
          </a:p>
          <a:p>
            <a:pPr algn="l" lvl="1">
              <a:lnSpc>
                <a:spcPts val="2153"/>
              </a:lnSpc>
              <a:spcBef>
                <a:spcPts val="289"/>
              </a:spcBef>
              <a:buNone/>
            </a:pPr>
            <a:r>
              <a:rPr lang="en-US" sz="1552" spc="-31" kern="0" dirty="0" smtClean="0">
                <a:solidFill>
                  <a:srgbClr val="000000">
                    <a:alpha val="56000"/>
                  </a:srgbClr>
                </a:solidFill>
                <a:latin typeface="Inter" pitchFamily="34" charset="0"/>
                <a:ea typeface="Inter" pitchFamily="34" charset="-122"/>
                <a:cs typeface="Inter" pitchFamily="34" charset="-120"/>
              </a:rPr>
              <a:t>High-level description of the project and its goals</a:t>
            </a:r>
          </a:p>
          <a:p>
            <a:pPr algn="l" marL="242900" indent="-242900">
              <a:lnSpc>
                <a:spcPts val="2838"/>
              </a:lnSpc>
              <a:spcBef>
                <a:spcPts val="2299"/>
              </a:spcBef>
              <a:buSzPct val="100000"/>
              <a:buChar char="•"/>
            </a:pPr>
            <a:r>
              <a:rPr lang="en-US" b="1" sz="2430" spc="-145" kern="0" dirty="0" smtClean="0">
                <a:solidFill>
                  <a:srgbClr val="333333"/>
                </a:solidFill>
                <a:latin typeface="Inter" pitchFamily="34" charset="0"/>
                <a:ea typeface="Inter" pitchFamily="34" charset="-122"/>
                <a:cs typeface="Inter" pitchFamily="34" charset="-120"/>
              </a:rPr>
              <a:t>Steps of the Project</a:t>
            </a:r>
          </a:p>
          <a:p>
            <a:pPr algn="l" lvl="1">
              <a:lnSpc>
                <a:spcPts val="2153"/>
              </a:lnSpc>
              <a:spcBef>
                <a:spcPts val="289"/>
              </a:spcBef>
              <a:buNone/>
            </a:pPr>
            <a:r>
              <a:rPr lang="en-US" sz="1552" spc="-31" kern="0" dirty="0" smtClean="0">
                <a:solidFill>
                  <a:srgbClr val="000000">
                    <a:alpha val="56000"/>
                  </a:srgbClr>
                </a:solidFill>
                <a:latin typeface="Inter" pitchFamily="34" charset="0"/>
                <a:ea typeface="Inter" pitchFamily="34" charset="-122"/>
                <a:cs typeface="Inter" pitchFamily="34" charset="-120"/>
              </a:rPr>
              <a:t>Outline of the data collection, preprocessing, modeling, analysis, visualization, and conclusion process</a:t>
            </a:r>
            <a:endParaRPr lang="en-US" dirty="0"/>
          </a:p>
        </p:txBody>
      </p:sp>
      <p:sp>
        <p:nvSpPr>
          <p:cNvPr id="4" name="Object 3"/>
          <p:cNvSpPr/>
          <p:nvPr/>
        </p:nvSpPr>
        <p:spPr>
          <a:xfrm>
            <a:off x="6284928" y="1627416"/>
            <a:ext cx="5446938" cy="4335410"/>
          </a:xfrm>
          <a:prstGeom prst="rect">
            <a:avLst/>
          </a:prstGeom>
          <a:noFill/>
        </p:spPr>
        <p:txBody>
          <a:bodyPr wrap="square" rtlCol="0" anchor="t" bIns="0" lIns="0" rIns="0" tIns="0"/>
          <a:lstStyle/>
          <a:p>
            <a:pPr algn="l" marL="242900" indent="-242900">
              <a:lnSpc>
                <a:spcPts val="2838"/>
              </a:lnSpc>
              <a:buSzPct val="100000"/>
              <a:buChar char="•"/>
            </a:pPr>
            <a:r>
              <a:rPr lang="en-US" b="1" sz="2430" spc="-145" kern="0" dirty="0" smtClean="0">
                <a:solidFill>
                  <a:srgbClr val="333333"/>
                </a:solidFill>
                <a:latin typeface="Inter" pitchFamily="34" charset="0"/>
                <a:ea typeface="Inter" pitchFamily="34" charset="-122"/>
                <a:cs typeface="Inter" pitchFamily="34" charset="-120"/>
              </a:rPr>
              <a:t>Data (Raw, Preprocessing, Modeling, Analysis)</a:t>
            </a:r>
          </a:p>
          <a:p>
            <a:pPr algn="l" lvl="1">
              <a:lnSpc>
                <a:spcPts val="2153"/>
              </a:lnSpc>
              <a:spcBef>
                <a:spcPts val="289"/>
              </a:spcBef>
              <a:buNone/>
            </a:pPr>
            <a:r>
              <a:rPr lang="en-US" sz="1552" spc="-31" kern="0" dirty="0" smtClean="0">
                <a:solidFill>
                  <a:srgbClr val="000000">
                    <a:alpha val="56000"/>
                  </a:srgbClr>
                </a:solidFill>
                <a:latin typeface="Inter" pitchFamily="34" charset="0"/>
                <a:ea typeface="Inter" pitchFamily="34" charset="-122"/>
                <a:cs typeface="Inter" pitchFamily="34" charset="-120"/>
              </a:rPr>
              <a:t>Details on the raw data, data cleaning and feature engineering, modeling techniques, and data analysis insights</a:t>
            </a:r>
          </a:p>
          <a:p>
            <a:pPr algn="l" marL="242900" indent="-242900">
              <a:lnSpc>
                <a:spcPts val="2838"/>
              </a:lnSpc>
              <a:spcBef>
                <a:spcPts val="2299"/>
              </a:spcBef>
              <a:buSzPct val="100000"/>
              <a:buChar char="•"/>
            </a:pPr>
            <a:r>
              <a:rPr lang="en-US" b="1" sz="2430" spc="-145" kern="0" dirty="0" smtClean="0">
                <a:solidFill>
                  <a:srgbClr val="333333"/>
                </a:solidFill>
                <a:latin typeface="Inter" pitchFamily="34" charset="0"/>
                <a:ea typeface="Inter" pitchFamily="34" charset="-122"/>
                <a:cs typeface="Inter" pitchFamily="34" charset="-120"/>
              </a:rPr>
              <a:t>Data Visualizations</a:t>
            </a:r>
          </a:p>
          <a:p>
            <a:pPr algn="l" lvl="1">
              <a:lnSpc>
                <a:spcPts val="2153"/>
              </a:lnSpc>
              <a:spcBef>
                <a:spcPts val="289"/>
              </a:spcBef>
              <a:buNone/>
            </a:pPr>
            <a:r>
              <a:rPr lang="en-US" sz="1552" spc="-31" kern="0" dirty="0" smtClean="0">
                <a:solidFill>
                  <a:srgbClr val="000000">
                    <a:alpha val="56000"/>
                  </a:srgbClr>
                </a:solidFill>
                <a:latin typeface="Inter" pitchFamily="34" charset="0"/>
                <a:ea typeface="Inter" pitchFamily="34" charset="-122"/>
                <a:cs typeface="Inter" pitchFamily="34" charset="-120"/>
              </a:rPr>
              <a:t>Exploration of various data visualizations to uncover travel behavior, journey performance, pricing trends, geographic and temporal patterns</a:t>
            </a:r>
          </a:p>
          <a:p>
            <a:pPr algn="l" marL="242900" indent="-242900">
              <a:lnSpc>
                <a:spcPts val="2838"/>
              </a:lnSpc>
              <a:spcBef>
                <a:spcPts val="2299"/>
              </a:spcBef>
              <a:buSzPct val="100000"/>
              <a:buChar char="•"/>
            </a:pPr>
            <a:r>
              <a:rPr lang="en-US" b="1" sz="2430" spc="-145" kern="0" dirty="0" smtClean="0">
                <a:solidFill>
                  <a:srgbClr val="333333"/>
                </a:solidFill>
                <a:latin typeface="Inter" pitchFamily="34" charset="0"/>
                <a:ea typeface="Inter" pitchFamily="34" charset="-122"/>
                <a:cs typeface="Inter" pitchFamily="34" charset="-120"/>
              </a:rPr>
              <a:t>Conclusion &amp; Recommendations</a:t>
            </a:r>
          </a:p>
          <a:p>
            <a:pPr algn="l" lvl="1">
              <a:lnSpc>
                <a:spcPts val="2153"/>
              </a:lnSpc>
              <a:spcBef>
                <a:spcPts val="289"/>
              </a:spcBef>
              <a:buNone/>
            </a:pPr>
            <a:r>
              <a:rPr lang="en-US" sz="1552" spc="-31" kern="0" dirty="0" smtClean="0">
                <a:solidFill>
                  <a:srgbClr val="000000">
                    <a:alpha val="56000"/>
                  </a:srgbClr>
                </a:solidFill>
                <a:latin typeface="Inter" pitchFamily="34" charset="0"/>
                <a:ea typeface="Inter" pitchFamily="34" charset="-122"/>
                <a:cs typeface="Inter" pitchFamily="34" charset="-120"/>
              </a:rPr>
              <a:t>Summary of key insights and suggestions for operational improvements</a:t>
            </a:r>
            <a:endParaRPr lang="en-US" dirty="0"/>
          </a:p>
        </p:txBody>
      </p:sp>
      <p:sp>
        <p:nvSpPr>
          <p:cNvPr id="5" name="Object 4"/>
          <p:cNvSpPr/>
          <p:nvPr/>
        </p:nvSpPr>
        <p:spPr>
          <a:xfrm>
            <a:off x="11865183" y="6497878"/>
            <a:ext cx="133317"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5505978" cy="5904024"/>
          </a:xfrm>
          <a:prstGeom prst="rect">
            <a:avLst/>
          </a:prstGeom>
          <a:solidFill>
            <a:srgbClr val="22aaee"/>
          </a:solidFill>
        </p:spPr>
      </p:sp>
      <p:pic>
        <p:nvPicPr>
          <p:cNvPr id="3" name="Object 2" descr="UK train rides">    </p:cNvPr>
          <p:cNvPicPr>
            <a:picLocks noChangeAspect="1"/>
          </p:cNvPicPr>
          <p:nvPr/>
        </p:nvPicPr>
        <p:blipFill>
          <a:blip r:embed="rId1"/>
          <a:srcRect l="15059" r="15059" t="0" b="0"/>
          <a:stretch/>
        </p:blipFill>
        <p:spPr>
          <a:xfrm>
            <a:off x="476131" y="476131"/>
            <a:ext cx="5505978" cy="5904024"/>
          </a:xfrm>
          <a:prstGeom prst="rect">
            <a:avLst/>
          </a:prstGeom>
        </p:spPr>
      </p:pic>
      <p:sp>
        <p:nvSpPr>
          <p:cNvPr id="4" name="Object 3"/>
          <p:cNvSpPr/>
          <p:nvPr/>
        </p:nvSpPr>
        <p:spPr>
          <a:xfrm>
            <a:off x="6967641" y="1697883"/>
            <a:ext cx="4235780" cy="1112242"/>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Most used payment methods</a:t>
            </a:r>
            <a:endParaRPr lang="en-US" dirty="0"/>
          </a:p>
        </p:txBody>
      </p:sp>
      <p:sp>
        <p:nvSpPr>
          <p:cNvPr id="5" name="Object 4"/>
          <p:cNvSpPr/>
          <p:nvPr/>
        </p:nvSpPr>
        <p:spPr>
          <a:xfrm>
            <a:off x="6278263" y="2912731"/>
            <a:ext cx="5614536" cy="2218889"/>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analysis of payment methods used by UK train passengers reveals that credit/debit cards are the most commonly used form of payment, accounting for a significant portion of overall ticket purchases. This insight can help train operators optimize their payment infrastructure and offer seamless payment options to cater to customer preferences.</a:t>
            </a:r>
            <a:endParaRPr lang="en-US" dirty="0"/>
          </a:p>
        </p:txBody>
      </p:sp>
    </p:spTree>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Ticket class/type vs. price</a:t>
            </a:r>
            <a:endParaRPr lang="en-US" dirty="0"/>
          </a:p>
        </p:txBody>
      </p:sp>
      <p:sp>
        <p:nvSpPr>
          <p:cNvPr id="3" name="Object 2"/>
          <p:cNvSpPr/>
          <p:nvPr/>
        </p:nvSpPr>
        <p:spPr>
          <a:xfrm>
            <a:off x="476131" y="1590277"/>
            <a:ext cx="3618595" cy="3190077"/>
          </a:xfrm>
          <a:prstGeom prst="rect">
            <a:avLst/>
          </a:prstGeom>
          <a:solidFill>
            <a:srgbClr val="ffd9ad"/>
          </a:solidFill>
        </p:spPr>
      </p:sp>
      <p:pic>
        <p:nvPicPr>
          <p:cNvPr id="4" name="Object 3" descr="box plot ticket price class type">    </p:cNvPr>
          <p:cNvPicPr>
            <a:picLocks noChangeAspect="1"/>
          </p:cNvPicPr>
          <p:nvPr/>
        </p:nvPicPr>
        <p:blipFill>
          <a:blip r:embed="rId1"/>
          <a:srcRect l="23727" r="23727" t="0" b="0"/>
          <a:stretch/>
        </p:blipFill>
        <p:spPr>
          <a:xfrm>
            <a:off x="476131" y="1590277"/>
            <a:ext cx="3618595" cy="3190077"/>
          </a:xfrm>
          <a:prstGeom prst="rect">
            <a:avLst/>
          </a:prstGeom>
        </p:spPr>
      </p:pic>
      <p:sp>
        <p:nvSpPr>
          <p:cNvPr id="5" name="Object 4"/>
          <p:cNvSpPr/>
          <p:nvPr/>
        </p:nvSpPr>
        <p:spPr>
          <a:xfrm>
            <a:off x="295201"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Box Plot</a:t>
            </a:r>
            <a:endParaRPr lang="en-US" dirty="0"/>
          </a:p>
        </p:txBody>
      </p:sp>
      <p:sp>
        <p:nvSpPr>
          <p:cNvPr id="6" name="Object 5"/>
          <p:cNvSpPr/>
          <p:nvPr/>
        </p:nvSpPr>
        <p:spPr>
          <a:xfrm>
            <a:off x="295201" y="5268389"/>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box plot displaying the distribution of ticket prices across different ticket classes and types.</a:t>
            </a:r>
            <a:endParaRPr lang="en-US" dirty="0"/>
          </a:p>
        </p:txBody>
      </p:sp>
      <p:sp>
        <p:nvSpPr>
          <p:cNvPr id="7" name="Object 6"/>
          <p:cNvSpPr/>
          <p:nvPr/>
        </p:nvSpPr>
        <p:spPr>
          <a:xfrm>
            <a:off x="4285178" y="1590277"/>
            <a:ext cx="3618595" cy="3190077"/>
          </a:xfrm>
          <a:prstGeom prst="rect">
            <a:avLst/>
          </a:prstGeom>
          <a:solidFill>
            <a:srgbClr val="ffd9ad"/>
          </a:solidFill>
        </p:spPr>
      </p:sp>
      <p:pic>
        <p:nvPicPr>
          <p:cNvPr id="8" name="Object 7" descr="violin plot ticket price class type">    </p:cNvPr>
          <p:cNvPicPr>
            <a:picLocks noChangeAspect="1"/>
          </p:cNvPicPr>
          <p:nvPr/>
        </p:nvPicPr>
        <p:blipFill>
          <a:blip r:embed="rId2"/>
          <a:srcRect l="15405" r="15405" t="0" b="0"/>
          <a:stretch/>
        </p:blipFill>
        <p:spPr>
          <a:xfrm>
            <a:off x="4285178" y="1590277"/>
            <a:ext cx="3618595" cy="3190077"/>
          </a:xfrm>
          <a:prstGeom prst="rect">
            <a:avLst/>
          </a:prstGeom>
        </p:spPr>
      </p:pic>
      <p:sp>
        <p:nvSpPr>
          <p:cNvPr id="9" name="Object 8"/>
          <p:cNvSpPr/>
          <p:nvPr/>
        </p:nvSpPr>
        <p:spPr>
          <a:xfrm>
            <a:off x="4104249"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Violin Plot</a:t>
            </a:r>
            <a:endParaRPr lang="en-US" dirty="0"/>
          </a:p>
        </p:txBody>
      </p:sp>
      <p:sp>
        <p:nvSpPr>
          <p:cNvPr id="10" name="Object 9"/>
          <p:cNvSpPr/>
          <p:nvPr/>
        </p:nvSpPr>
        <p:spPr>
          <a:xfrm>
            <a:off x="4104249" y="5268389"/>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violin plot showing the probability density distribution of ticket prices for each ticket class and type.</a:t>
            </a:r>
            <a:endParaRPr lang="en-US" dirty="0"/>
          </a:p>
        </p:txBody>
      </p:sp>
      <p:sp>
        <p:nvSpPr>
          <p:cNvPr id="11" name="Object 10"/>
          <p:cNvSpPr/>
          <p:nvPr/>
        </p:nvSpPr>
        <p:spPr>
          <a:xfrm>
            <a:off x="8094226" y="1590277"/>
            <a:ext cx="3618595" cy="3190077"/>
          </a:xfrm>
          <a:prstGeom prst="rect">
            <a:avLst/>
          </a:prstGeom>
          <a:solidFill>
            <a:srgbClr val="ffd9ad"/>
          </a:solidFill>
        </p:spPr>
      </p:sp>
      <p:pic>
        <p:nvPicPr>
          <p:cNvPr id="12" name="Object 11" descr="grouped bar chart ticket price class type">    </p:cNvPr>
          <p:cNvPicPr>
            <a:picLocks noChangeAspect="1"/>
          </p:cNvPicPr>
          <p:nvPr/>
        </p:nvPicPr>
        <p:blipFill>
          <a:blip r:embed="rId3"/>
          <a:srcRect l="0" r="0" t="5921" b="5921"/>
          <a:stretch/>
        </p:blipFill>
        <p:spPr>
          <a:xfrm>
            <a:off x="8094226" y="1590277"/>
            <a:ext cx="3618595" cy="3190077"/>
          </a:xfrm>
          <a:prstGeom prst="rect">
            <a:avLst/>
          </a:prstGeom>
        </p:spPr>
      </p:pic>
      <p:sp>
        <p:nvSpPr>
          <p:cNvPr id="13" name="Object 12"/>
          <p:cNvSpPr/>
          <p:nvPr/>
        </p:nvSpPr>
        <p:spPr>
          <a:xfrm>
            <a:off x="7913296"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Grouped Bar Chart</a:t>
            </a:r>
            <a:endParaRPr lang="en-US" dirty="0"/>
          </a:p>
        </p:txBody>
      </p:sp>
      <p:sp>
        <p:nvSpPr>
          <p:cNvPr id="14" name="Object 13"/>
          <p:cNvSpPr/>
          <p:nvPr/>
        </p:nvSpPr>
        <p:spPr>
          <a:xfrm>
            <a:off x="7913296" y="5268389"/>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grouped bar chart comparing the average ticket prices for different ticket classes and types.</a:t>
            </a:r>
            <a:endParaRPr lang="en-US" dirty="0"/>
          </a:p>
        </p:txBody>
      </p:sp>
      <p:sp>
        <p:nvSpPr>
          <p:cNvPr id="15" name="Object 14"/>
          <p:cNvSpPr/>
          <p:nvPr/>
        </p:nvSpPr>
        <p:spPr>
          <a:xfrm>
            <a:off x="11798525" y="6497878"/>
            <a:ext cx="199975"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757375" y="476131"/>
            <a:ext cx="5955446" cy="5904024"/>
          </a:xfrm>
          <a:prstGeom prst="rect">
            <a:avLst/>
          </a:prstGeom>
          <a:solidFill>
            <a:srgbClr val="22aaee"/>
          </a:solidFill>
        </p:spPr>
      </p:sp>
      <p:pic>
        <p:nvPicPr>
          <p:cNvPr id="3" name="Object 2" descr="Ticket pricing">    </p:cNvPr>
          <p:cNvPicPr>
            <a:picLocks noChangeAspect="1"/>
          </p:cNvPicPr>
          <p:nvPr/>
        </p:nvPicPr>
        <p:blipFill>
          <a:blip r:embed="rId1"/>
          <a:srcRect l="3751" r="3751" t="0" b="0"/>
          <a:stretch/>
        </p:blipFill>
        <p:spPr>
          <a:xfrm>
            <a:off x="5757375" y="476131"/>
            <a:ext cx="5955446" cy="5904024"/>
          </a:xfrm>
          <a:prstGeom prst="rect">
            <a:avLst/>
          </a:prstGeom>
        </p:spPr>
      </p:pic>
      <p:sp>
        <p:nvSpPr>
          <p:cNvPr id="4" name="Object 3"/>
          <p:cNvSpPr/>
          <p:nvPr/>
        </p:nvSpPr>
        <p:spPr>
          <a:xfrm>
            <a:off x="1071247" y="1859767"/>
            <a:ext cx="3614881" cy="1112242"/>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Price distribution by class/method</a:t>
            </a:r>
            <a:endParaRPr lang="en-US" dirty="0"/>
          </a:p>
        </p:txBody>
      </p:sp>
      <p:sp>
        <p:nvSpPr>
          <p:cNvPr id="5" name="Object 4"/>
          <p:cNvSpPr/>
          <p:nvPr/>
        </p:nvSpPr>
        <p:spPr>
          <a:xfrm>
            <a:off x="322817" y="3074616"/>
            <a:ext cx="5111742" cy="1901905"/>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This slide examines the distribution of ticket prices across different classes and payment methods. The analysis aims to provide insights into the pricing structure of the UK train system and identify any potential discrepancies or patterns in the pricing strategies.</a:t>
            </a:r>
            <a:endParaRPr lang="en-US" dirty="0"/>
          </a:p>
        </p:txBody>
      </p:sp>
    </p:spTree>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Refund trends by ticket/payment type</a:t>
            </a:r>
            <a:endParaRPr lang="en-US" dirty="0"/>
          </a:p>
        </p:txBody>
      </p:sp>
      <p:sp>
        <p:nvSpPr>
          <p:cNvPr id="3" name="Object 2"/>
          <p:cNvSpPr/>
          <p:nvPr/>
        </p:nvSpPr>
        <p:spPr>
          <a:xfrm>
            <a:off x="476131" y="1590277"/>
            <a:ext cx="2666333" cy="2923444"/>
          </a:xfrm>
          <a:prstGeom prst="rect">
            <a:avLst/>
          </a:prstGeom>
          <a:solidFill>
            <a:srgbClr val="ffd9ad"/>
          </a:solidFill>
        </p:spPr>
      </p:sp>
      <p:pic>
        <p:nvPicPr>
          <p:cNvPr id="4" name="Object 3" descr="stacked bar chart refund trends ticket payment types">    </p:cNvPr>
          <p:cNvPicPr>
            <a:picLocks noChangeAspect="1"/>
          </p:cNvPicPr>
          <p:nvPr/>
        </p:nvPicPr>
        <p:blipFill>
          <a:blip r:embed="rId1"/>
          <a:srcRect l="26303" r="26303" t="0" b="0"/>
          <a:stretch/>
        </p:blipFill>
        <p:spPr>
          <a:xfrm>
            <a:off x="476131" y="1590277"/>
            <a:ext cx="2666333" cy="2923444"/>
          </a:xfrm>
          <a:prstGeom prst="rect">
            <a:avLst/>
          </a:prstGeom>
        </p:spPr>
      </p:pic>
      <p:sp>
        <p:nvSpPr>
          <p:cNvPr id="5" name="Object 4"/>
          <p:cNvSpPr/>
          <p:nvPr/>
        </p:nvSpPr>
        <p:spPr>
          <a:xfrm>
            <a:off x="342814" y="4657632"/>
            <a:ext cx="2932967"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Stacked Bar Chart</a:t>
            </a:r>
            <a:endParaRPr lang="en-US" dirty="0"/>
          </a:p>
        </p:txBody>
      </p:sp>
      <p:sp>
        <p:nvSpPr>
          <p:cNvPr id="6" name="Object 5"/>
          <p:cNvSpPr/>
          <p:nvPr/>
        </p:nvSpPr>
        <p:spPr>
          <a:xfrm>
            <a:off x="342814" y="5001755"/>
            <a:ext cx="2932967"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stacked bar chart showing the refund trends for different ticket and payment types.</a:t>
            </a:r>
            <a:endParaRPr lang="en-US" dirty="0"/>
          </a:p>
        </p:txBody>
      </p:sp>
      <p:sp>
        <p:nvSpPr>
          <p:cNvPr id="7" name="Object 6"/>
          <p:cNvSpPr/>
          <p:nvPr/>
        </p:nvSpPr>
        <p:spPr>
          <a:xfrm>
            <a:off x="3332917" y="1590277"/>
            <a:ext cx="2666333" cy="2923444"/>
          </a:xfrm>
          <a:prstGeom prst="rect">
            <a:avLst/>
          </a:prstGeom>
          <a:solidFill>
            <a:srgbClr val="ffd9ad"/>
          </a:solidFill>
        </p:spPr>
      </p:sp>
      <p:pic>
        <p:nvPicPr>
          <p:cNvPr id="8" name="Object 7" descr="ticket types stacked bar chart">    </p:cNvPr>
          <p:cNvPicPr>
            <a:picLocks noChangeAspect="1"/>
          </p:cNvPicPr>
          <p:nvPr/>
        </p:nvPicPr>
        <p:blipFill>
          <a:blip r:embed="rId2"/>
          <a:srcRect l="25383" r="25383" t="0" b="0"/>
          <a:stretch/>
        </p:blipFill>
        <p:spPr>
          <a:xfrm>
            <a:off x="3332917" y="1590277"/>
            <a:ext cx="2666333" cy="2923444"/>
          </a:xfrm>
          <a:prstGeom prst="rect">
            <a:avLst/>
          </a:prstGeom>
        </p:spPr>
      </p:pic>
      <p:sp>
        <p:nvSpPr>
          <p:cNvPr id="9" name="Object 8"/>
          <p:cNvSpPr/>
          <p:nvPr/>
        </p:nvSpPr>
        <p:spPr>
          <a:xfrm>
            <a:off x="3199600" y="4657632"/>
            <a:ext cx="2932967"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Ticket Types</a:t>
            </a:r>
            <a:endParaRPr lang="en-US" dirty="0"/>
          </a:p>
        </p:txBody>
      </p:sp>
      <p:sp>
        <p:nvSpPr>
          <p:cNvPr id="10" name="Object 9"/>
          <p:cNvSpPr/>
          <p:nvPr/>
        </p:nvSpPr>
        <p:spPr>
          <a:xfrm>
            <a:off x="3199600" y="5001755"/>
            <a:ext cx="2932967"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The x-axis displays the different ticket types, such as single, return, season, etc.</a:t>
            </a:r>
            <a:endParaRPr lang="en-US" dirty="0"/>
          </a:p>
        </p:txBody>
      </p:sp>
      <p:sp>
        <p:nvSpPr>
          <p:cNvPr id="11" name="Object 10"/>
          <p:cNvSpPr/>
          <p:nvPr/>
        </p:nvSpPr>
        <p:spPr>
          <a:xfrm>
            <a:off x="6189702" y="1590277"/>
            <a:ext cx="2666333" cy="2923444"/>
          </a:xfrm>
          <a:prstGeom prst="rect">
            <a:avLst/>
          </a:prstGeom>
          <a:solidFill>
            <a:srgbClr val="ffd9ad"/>
          </a:solidFill>
        </p:spPr>
      </p:sp>
      <p:pic>
        <p:nvPicPr>
          <p:cNvPr id="12" name="Object 11" descr="payment methods stacked bar chart">    </p:cNvPr>
          <p:cNvPicPr>
            <a:picLocks noChangeAspect="1"/>
          </p:cNvPicPr>
          <p:nvPr/>
        </p:nvPicPr>
        <p:blipFill>
          <a:blip r:embed="rId3"/>
          <a:srcRect l="21869" r="21869" t="0" b="0"/>
          <a:stretch/>
        </p:blipFill>
        <p:spPr>
          <a:xfrm>
            <a:off x="6189702" y="1590277"/>
            <a:ext cx="2666333" cy="2923444"/>
          </a:xfrm>
          <a:prstGeom prst="rect">
            <a:avLst/>
          </a:prstGeom>
        </p:spPr>
      </p:pic>
      <p:sp>
        <p:nvSpPr>
          <p:cNvPr id="13" name="Object 12"/>
          <p:cNvSpPr/>
          <p:nvPr/>
        </p:nvSpPr>
        <p:spPr>
          <a:xfrm>
            <a:off x="6056386" y="4657632"/>
            <a:ext cx="2932967"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Payment Methods</a:t>
            </a:r>
            <a:endParaRPr lang="en-US" dirty="0"/>
          </a:p>
        </p:txBody>
      </p:sp>
      <p:sp>
        <p:nvSpPr>
          <p:cNvPr id="14" name="Object 13"/>
          <p:cNvSpPr/>
          <p:nvPr/>
        </p:nvSpPr>
        <p:spPr>
          <a:xfrm>
            <a:off x="6056386" y="5001755"/>
            <a:ext cx="2932967"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The stacked bars represent the different payment methods, such as cash, card, mobile, etc.</a:t>
            </a:r>
            <a:endParaRPr lang="en-US" dirty="0"/>
          </a:p>
        </p:txBody>
      </p:sp>
      <p:sp>
        <p:nvSpPr>
          <p:cNvPr id="15" name="Object 14"/>
          <p:cNvSpPr/>
          <p:nvPr/>
        </p:nvSpPr>
        <p:spPr>
          <a:xfrm>
            <a:off x="9046488" y="1590277"/>
            <a:ext cx="2666333" cy="2923444"/>
          </a:xfrm>
          <a:prstGeom prst="rect">
            <a:avLst/>
          </a:prstGeom>
          <a:solidFill>
            <a:srgbClr val="ffd9ad"/>
          </a:solidFill>
        </p:spPr>
      </p:sp>
      <p:pic>
        <p:nvPicPr>
          <p:cNvPr id="16" name="Object 15" descr="refund percentages stacked bar chart">    </p:cNvPr>
          <p:cNvPicPr>
            <a:picLocks noChangeAspect="1"/>
          </p:cNvPicPr>
          <p:nvPr/>
        </p:nvPicPr>
        <p:blipFill>
          <a:blip r:embed="rId4"/>
          <a:srcRect l="19386" r="19386" t="0" b="0"/>
          <a:stretch/>
        </p:blipFill>
        <p:spPr>
          <a:xfrm>
            <a:off x="9046488" y="1590277"/>
            <a:ext cx="2666333" cy="2923444"/>
          </a:xfrm>
          <a:prstGeom prst="rect">
            <a:avLst/>
          </a:prstGeom>
        </p:spPr>
      </p:pic>
      <p:sp>
        <p:nvSpPr>
          <p:cNvPr id="17" name="Object 16"/>
          <p:cNvSpPr/>
          <p:nvPr/>
        </p:nvSpPr>
        <p:spPr>
          <a:xfrm>
            <a:off x="8913171" y="4657632"/>
            <a:ext cx="2932967"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Refund Percentages</a:t>
            </a:r>
            <a:endParaRPr lang="en-US" dirty="0"/>
          </a:p>
        </p:txBody>
      </p:sp>
      <p:sp>
        <p:nvSpPr>
          <p:cNvPr id="18" name="Object 17"/>
          <p:cNvSpPr/>
          <p:nvPr/>
        </p:nvSpPr>
        <p:spPr>
          <a:xfrm>
            <a:off x="8913171" y="5001755"/>
            <a:ext cx="2932967"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The height of each stack represents the percentage of refunds for that ticket and payment type combination.</a:t>
            </a:r>
            <a:endParaRPr lang="en-US" dirty="0"/>
          </a:p>
        </p:txBody>
      </p:sp>
      <p:sp>
        <p:nvSpPr>
          <p:cNvPr id="19" name="Object 18"/>
          <p:cNvSpPr/>
          <p:nvPr/>
        </p:nvSpPr>
        <p:spPr>
          <a:xfrm>
            <a:off x="11760434" y="6497878"/>
            <a:ext cx="238065"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382309" cy="5904024"/>
          </a:xfrm>
          <a:prstGeom prst="rect">
            <a:avLst/>
          </a:prstGeom>
          <a:solidFill>
            <a:srgbClr val="22aaee"/>
          </a:solidFill>
        </p:spPr>
      </p:sp>
      <p:pic>
        <p:nvPicPr>
          <p:cNvPr id="3" name="Object 2" descr="train ticket purchasing patterns">    </p:cNvPr>
          <p:cNvPicPr>
            <a:picLocks noChangeAspect="1"/>
          </p:cNvPicPr>
          <p:nvPr/>
        </p:nvPicPr>
        <p:blipFill>
          <a:blip r:embed="rId1"/>
          <a:srcRect l="17835" r="17835" t="0" b="0"/>
          <a:stretch/>
        </p:blipFill>
        <p:spPr>
          <a:xfrm>
            <a:off x="476131" y="476131"/>
            <a:ext cx="4382309" cy="5904024"/>
          </a:xfrm>
          <a:prstGeom prst="rect">
            <a:avLst/>
          </a:prstGeom>
        </p:spPr>
      </p:pic>
      <p:sp>
        <p:nvSpPr>
          <p:cNvPr id="4" name="Object 3"/>
          <p:cNvSpPr/>
          <p:nvPr/>
        </p:nvSpPr>
        <p:spPr>
          <a:xfrm>
            <a:off x="5019848" y="2293047"/>
            <a:ext cx="7007695"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Peak purchasing times (hourly)</a:t>
            </a:r>
            <a:endParaRPr lang="en-US" dirty="0"/>
          </a:p>
        </p:txBody>
      </p:sp>
      <p:sp>
        <p:nvSpPr>
          <p:cNvPr id="5" name="Object 4"/>
          <p:cNvSpPr/>
          <p:nvPr/>
        </p:nvSpPr>
        <p:spPr>
          <a:xfrm>
            <a:off x="5019848" y="2951774"/>
            <a:ext cx="7007695" cy="1584921"/>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This slide explores the hourly trends in train ticket purchases across the UK railway network. Understanding when passengers most frequently buy their tickets can help transportation providers optimize staffing, inventory management, and other operational aspects to cater to these demand patterns.</a:t>
            </a:r>
            <a:endParaRPr lang="en-US" dirty="0"/>
          </a:p>
        </p:txBody>
      </p:sp>
    </p:spTree>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Highest ticket sales by day/month</a:t>
            </a:r>
            <a:endParaRPr lang="en-US" dirty="0"/>
          </a:p>
        </p:txBody>
      </p:sp>
      <p:sp>
        <p:nvSpPr>
          <p:cNvPr id="3" name="Object 2"/>
          <p:cNvSpPr/>
          <p:nvPr/>
        </p:nvSpPr>
        <p:spPr>
          <a:xfrm>
            <a:off x="476131" y="1590277"/>
            <a:ext cx="3618595" cy="3190077"/>
          </a:xfrm>
          <a:prstGeom prst="rect">
            <a:avLst/>
          </a:prstGeom>
          <a:solidFill>
            <a:srgbClr val="ffd9ad"/>
          </a:solidFill>
        </p:spPr>
      </p:sp>
      <p:pic>
        <p:nvPicPr>
          <p:cNvPr id="4" name="Object 3" descr="calendar heatmap highest ticket sales by day month">    </p:cNvPr>
          <p:cNvPicPr>
            <a:picLocks noChangeAspect="1"/>
          </p:cNvPicPr>
          <p:nvPr/>
        </p:nvPicPr>
        <p:blipFill>
          <a:blip r:embed="rId1"/>
          <a:srcRect l="0" r="0" t="15975" b="15975"/>
          <a:stretch/>
        </p:blipFill>
        <p:spPr>
          <a:xfrm>
            <a:off x="476131" y="1590277"/>
            <a:ext cx="3618595" cy="3190077"/>
          </a:xfrm>
          <a:prstGeom prst="rect">
            <a:avLst/>
          </a:prstGeom>
        </p:spPr>
      </p:pic>
      <p:sp>
        <p:nvSpPr>
          <p:cNvPr id="5" name="Object 4"/>
          <p:cNvSpPr/>
          <p:nvPr/>
        </p:nvSpPr>
        <p:spPr>
          <a:xfrm>
            <a:off x="295201"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Calendar Heatmap</a:t>
            </a:r>
            <a:endParaRPr lang="en-US" dirty="0"/>
          </a:p>
        </p:txBody>
      </p:sp>
      <p:sp>
        <p:nvSpPr>
          <p:cNvPr id="6" name="Object 5"/>
          <p:cNvSpPr/>
          <p:nvPr/>
        </p:nvSpPr>
        <p:spPr>
          <a:xfrm>
            <a:off x="295201" y="5268389"/>
            <a:ext cx="3980455" cy="52826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calendar heatmap that visualizes the highest ticket sales by day of the month.</a:t>
            </a:r>
            <a:endParaRPr lang="en-US" dirty="0"/>
          </a:p>
        </p:txBody>
      </p:sp>
      <p:sp>
        <p:nvSpPr>
          <p:cNvPr id="7" name="Object 6"/>
          <p:cNvSpPr/>
          <p:nvPr/>
        </p:nvSpPr>
        <p:spPr>
          <a:xfrm>
            <a:off x="4285178" y="1590277"/>
            <a:ext cx="3618595" cy="3190077"/>
          </a:xfrm>
          <a:prstGeom prst="rect">
            <a:avLst/>
          </a:prstGeom>
          <a:solidFill>
            <a:srgbClr val="ffd9ad"/>
          </a:solidFill>
        </p:spPr>
      </p:sp>
      <p:pic>
        <p:nvPicPr>
          <p:cNvPr id="8" name="Object 7" descr="bar chart highest ticket sales by month year">    </p:cNvPr>
          <p:cNvPicPr>
            <a:picLocks noChangeAspect="1"/>
          </p:cNvPicPr>
          <p:nvPr/>
        </p:nvPicPr>
        <p:blipFill>
          <a:blip r:embed="rId2"/>
          <a:srcRect l="20224" r="20224" t="0" b="0"/>
          <a:stretch/>
        </p:blipFill>
        <p:spPr>
          <a:xfrm>
            <a:off x="4285178" y="1590277"/>
            <a:ext cx="3618595" cy="3190077"/>
          </a:xfrm>
          <a:prstGeom prst="rect">
            <a:avLst/>
          </a:prstGeom>
        </p:spPr>
      </p:pic>
      <p:sp>
        <p:nvSpPr>
          <p:cNvPr id="9" name="Object 8"/>
          <p:cNvSpPr/>
          <p:nvPr/>
        </p:nvSpPr>
        <p:spPr>
          <a:xfrm>
            <a:off x="4104249"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Bar Chart</a:t>
            </a:r>
            <a:endParaRPr lang="en-US" dirty="0"/>
          </a:p>
        </p:txBody>
      </p:sp>
      <p:sp>
        <p:nvSpPr>
          <p:cNvPr id="10" name="Object 9"/>
          <p:cNvSpPr/>
          <p:nvPr/>
        </p:nvSpPr>
        <p:spPr>
          <a:xfrm>
            <a:off x="4104249" y="5268389"/>
            <a:ext cx="3980455" cy="52826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bar chart that displays the highest ticket sales by month of the year.</a:t>
            </a:r>
            <a:endParaRPr lang="en-US" dirty="0"/>
          </a:p>
        </p:txBody>
      </p:sp>
      <p:sp>
        <p:nvSpPr>
          <p:cNvPr id="11" name="Object 10"/>
          <p:cNvSpPr/>
          <p:nvPr/>
        </p:nvSpPr>
        <p:spPr>
          <a:xfrm>
            <a:off x="8094226" y="1590277"/>
            <a:ext cx="3618595" cy="3190077"/>
          </a:xfrm>
          <a:prstGeom prst="rect">
            <a:avLst/>
          </a:prstGeom>
          <a:solidFill>
            <a:srgbClr val="ffd9ad"/>
          </a:solidFill>
        </p:spPr>
      </p:sp>
      <p:pic>
        <p:nvPicPr>
          <p:cNvPr id="12" name="Object 11" descr="combination chart highest ticket sales by day and month">    </p:cNvPr>
          <p:cNvPicPr>
            <a:picLocks noChangeAspect="1"/>
          </p:cNvPicPr>
          <p:nvPr/>
        </p:nvPicPr>
        <p:blipFill>
          <a:blip r:embed="rId3"/>
          <a:srcRect l="21157" r="21157" t="0" b="0"/>
          <a:stretch/>
        </p:blipFill>
        <p:spPr>
          <a:xfrm>
            <a:off x="8094226" y="1590277"/>
            <a:ext cx="3618595" cy="3190077"/>
          </a:xfrm>
          <a:prstGeom prst="rect">
            <a:avLst/>
          </a:prstGeom>
        </p:spPr>
      </p:pic>
      <p:sp>
        <p:nvSpPr>
          <p:cNvPr id="13" name="Object 12"/>
          <p:cNvSpPr/>
          <p:nvPr/>
        </p:nvSpPr>
        <p:spPr>
          <a:xfrm>
            <a:off x="7913296"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Combination Chart</a:t>
            </a:r>
            <a:endParaRPr lang="en-US" dirty="0"/>
          </a:p>
        </p:txBody>
      </p:sp>
      <p:sp>
        <p:nvSpPr>
          <p:cNvPr id="14" name="Object 13"/>
          <p:cNvSpPr/>
          <p:nvPr/>
        </p:nvSpPr>
        <p:spPr>
          <a:xfrm>
            <a:off x="7913296" y="5268389"/>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combination chart that shows both the daily and monthly patterns of highest ticket sales.</a:t>
            </a:r>
            <a:endParaRPr lang="en-US" dirty="0"/>
          </a:p>
        </p:txBody>
      </p:sp>
      <p:sp>
        <p:nvSpPr>
          <p:cNvPr id="15" name="Object 14"/>
          <p:cNvSpPr/>
          <p:nvPr/>
        </p:nvSpPr>
        <p:spPr>
          <a:xfrm>
            <a:off x="11769957" y="6497878"/>
            <a:ext cx="228543"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5281244" cy="5904024"/>
          </a:xfrm>
          <a:prstGeom prst="rect">
            <a:avLst/>
          </a:prstGeom>
          <a:solidFill>
            <a:srgbClr val="22aaee"/>
          </a:solidFill>
        </p:spPr>
      </p:sp>
      <p:pic>
        <p:nvPicPr>
          <p:cNvPr id="3" name="Object 2" descr="Seasonal delay and ticket purchase patterns">    </p:cNvPr>
          <p:cNvPicPr>
            <a:picLocks noChangeAspect="1"/>
          </p:cNvPicPr>
          <p:nvPr/>
        </p:nvPicPr>
        <p:blipFill>
          <a:blip r:embed="rId1"/>
          <a:srcRect l="0" r="0" t="4058" b="4058"/>
          <a:stretch/>
        </p:blipFill>
        <p:spPr>
          <a:xfrm>
            <a:off x="476131" y="476131"/>
            <a:ext cx="5281244" cy="5904024"/>
          </a:xfrm>
          <a:prstGeom prst="rect">
            <a:avLst/>
          </a:prstGeom>
        </p:spPr>
      </p:pic>
      <p:sp>
        <p:nvSpPr>
          <p:cNvPr id="4" name="Object 3"/>
          <p:cNvSpPr/>
          <p:nvPr/>
        </p:nvSpPr>
        <p:spPr>
          <a:xfrm>
            <a:off x="7043429" y="1421727"/>
            <a:ext cx="3859470" cy="1668363"/>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Seasonal delay vs. purchase pattern</a:t>
            </a:r>
            <a:endParaRPr lang="en-US" dirty="0"/>
          </a:p>
        </p:txBody>
      </p:sp>
      <p:sp>
        <p:nvSpPr>
          <p:cNvPr id="5" name="Object 4"/>
          <p:cNvSpPr/>
          <p:nvPr/>
        </p:nvSpPr>
        <p:spPr>
          <a:xfrm>
            <a:off x="5961635" y="3192696"/>
            <a:ext cx="6023056" cy="2218889"/>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This slide examines the seasonal patterns in train delays and ticket purchases. The line chart displays the monthly trends, highlighting how delays and ticket sales vary throughout the year. This insight can help the train operator identify peak demand periods and allocate resources accordingly to improve on-time performance and enhance the customer experience.</a:t>
            </a:r>
            <a:endParaRPr lang="en-US" dirty="0"/>
          </a:p>
        </p:txBody>
      </p:sp>
    </p:spTree>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Most used stations</a:t>
            </a:r>
            <a:endParaRPr lang="en-US" dirty="0"/>
          </a:p>
        </p:txBody>
      </p:sp>
      <p:sp>
        <p:nvSpPr>
          <p:cNvPr id="3" name="Object 2"/>
          <p:cNvSpPr/>
          <p:nvPr/>
        </p:nvSpPr>
        <p:spPr>
          <a:xfrm>
            <a:off x="476131" y="1590277"/>
            <a:ext cx="3618595" cy="3190077"/>
          </a:xfrm>
          <a:prstGeom prst="rect">
            <a:avLst/>
          </a:prstGeom>
          <a:solidFill>
            <a:srgbClr val="ffd9ad"/>
          </a:solidFill>
        </p:spPr>
      </p:sp>
      <p:pic>
        <p:nvPicPr>
          <p:cNvPr id="4" name="Object 3" descr="UK train station passenger volume bar chart">    </p:cNvPr>
          <p:cNvPicPr>
            <a:picLocks noChangeAspect="1"/>
          </p:cNvPicPr>
          <p:nvPr/>
        </p:nvPicPr>
        <p:blipFill>
          <a:blip r:embed="rId1"/>
          <a:srcRect l="0" r="0" t="7336" b="7336"/>
          <a:stretch/>
        </p:blipFill>
        <p:spPr>
          <a:xfrm>
            <a:off x="476131" y="1590277"/>
            <a:ext cx="3618595" cy="3190077"/>
          </a:xfrm>
          <a:prstGeom prst="rect">
            <a:avLst/>
          </a:prstGeom>
        </p:spPr>
      </p:pic>
      <p:sp>
        <p:nvSpPr>
          <p:cNvPr id="5" name="Object 4"/>
          <p:cNvSpPr/>
          <p:nvPr/>
        </p:nvSpPr>
        <p:spPr>
          <a:xfrm>
            <a:off x="295201"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Top 10 Most Used Stations</a:t>
            </a:r>
            <a:endParaRPr lang="en-US" dirty="0"/>
          </a:p>
        </p:txBody>
      </p:sp>
      <p:sp>
        <p:nvSpPr>
          <p:cNvPr id="6" name="Object 5"/>
          <p:cNvSpPr/>
          <p:nvPr/>
        </p:nvSpPr>
        <p:spPr>
          <a:xfrm>
            <a:off x="295201" y="5268389"/>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Bar chart showing the top 10 most used train stations in the UK based on passenger volume</a:t>
            </a:r>
            <a:endParaRPr lang="en-US" dirty="0"/>
          </a:p>
        </p:txBody>
      </p:sp>
      <p:sp>
        <p:nvSpPr>
          <p:cNvPr id="7" name="Object 6"/>
          <p:cNvSpPr/>
          <p:nvPr/>
        </p:nvSpPr>
        <p:spPr>
          <a:xfrm>
            <a:off x="4285178" y="1590277"/>
            <a:ext cx="3618595" cy="3190077"/>
          </a:xfrm>
          <a:prstGeom prst="rect">
            <a:avLst/>
          </a:prstGeom>
          <a:solidFill>
            <a:srgbClr val="ffd9ad"/>
          </a:solidFill>
        </p:spPr>
      </p:sp>
      <p:pic>
        <p:nvPicPr>
          <p:cNvPr id="8" name="Object 7" descr="UK train station utilization by region bar chart">    </p:cNvPr>
          <p:cNvPicPr>
            <a:picLocks noChangeAspect="1"/>
          </p:cNvPicPr>
          <p:nvPr/>
        </p:nvPicPr>
        <p:blipFill>
          <a:blip r:embed="rId2"/>
          <a:srcRect l="0" r="0" t="5921" b="5921"/>
          <a:stretch/>
        </p:blipFill>
        <p:spPr>
          <a:xfrm>
            <a:off x="4285178" y="1590277"/>
            <a:ext cx="3618595" cy="3190077"/>
          </a:xfrm>
          <a:prstGeom prst="rect">
            <a:avLst/>
          </a:prstGeom>
        </p:spPr>
      </p:pic>
      <p:sp>
        <p:nvSpPr>
          <p:cNvPr id="9" name="Object 8"/>
          <p:cNvSpPr/>
          <p:nvPr/>
        </p:nvSpPr>
        <p:spPr>
          <a:xfrm>
            <a:off x="4104249"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Station Utilization by Region</a:t>
            </a:r>
            <a:endParaRPr lang="en-US" dirty="0"/>
          </a:p>
        </p:txBody>
      </p:sp>
      <p:sp>
        <p:nvSpPr>
          <p:cNvPr id="10" name="Object 9"/>
          <p:cNvSpPr/>
          <p:nvPr/>
        </p:nvSpPr>
        <p:spPr>
          <a:xfrm>
            <a:off x="4104249" y="5268389"/>
            <a:ext cx="3980455" cy="52826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Bar chart comparing the usage of train stations across different regions in the UK</a:t>
            </a:r>
            <a:endParaRPr lang="en-US" dirty="0"/>
          </a:p>
        </p:txBody>
      </p:sp>
      <p:sp>
        <p:nvSpPr>
          <p:cNvPr id="11" name="Object 10"/>
          <p:cNvSpPr/>
          <p:nvPr/>
        </p:nvSpPr>
        <p:spPr>
          <a:xfrm>
            <a:off x="8094226" y="1590277"/>
            <a:ext cx="3618595" cy="3190077"/>
          </a:xfrm>
          <a:prstGeom prst="rect">
            <a:avLst/>
          </a:prstGeom>
          <a:solidFill>
            <a:srgbClr val="ffd9ad"/>
          </a:solidFill>
        </p:spPr>
      </p:sp>
      <p:pic>
        <p:nvPicPr>
          <p:cNvPr id="12" name="Object 11" descr="UK most used train stations over time line chart">    </p:cNvPr>
          <p:cNvPicPr>
            <a:picLocks noChangeAspect="1"/>
          </p:cNvPicPr>
          <p:nvPr/>
        </p:nvPicPr>
        <p:blipFill>
          <a:blip r:embed="rId3"/>
          <a:srcRect l="20808" r="20808" t="0" b="0"/>
          <a:stretch/>
        </p:blipFill>
        <p:spPr>
          <a:xfrm>
            <a:off x="8094226" y="1590277"/>
            <a:ext cx="3618595" cy="3190077"/>
          </a:xfrm>
          <a:prstGeom prst="rect">
            <a:avLst/>
          </a:prstGeom>
        </p:spPr>
      </p:pic>
      <p:sp>
        <p:nvSpPr>
          <p:cNvPr id="13" name="Object 12"/>
          <p:cNvSpPr/>
          <p:nvPr/>
        </p:nvSpPr>
        <p:spPr>
          <a:xfrm>
            <a:off x="7913296" y="4924265"/>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Busiest Stations Over Time</a:t>
            </a:r>
            <a:endParaRPr lang="en-US" dirty="0"/>
          </a:p>
        </p:txBody>
      </p:sp>
      <p:sp>
        <p:nvSpPr>
          <p:cNvPr id="14" name="Object 13"/>
          <p:cNvSpPr/>
          <p:nvPr/>
        </p:nvSpPr>
        <p:spPr>
          <a:xfrm>
            <a:off x="7913296" y="5268389"/>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Line chart showing the changes in the usage of the top 5 busiest train stations in the UK over a period of time</a:t>
            </a:r>
            <a:endParaRPr lang="en-US" dirty="0"/>
          </a:p>
        </p:txBody>
      </p:sp>
      <p:sp>
        <p:nvSpPr>
          <p:cNvPr id="15" name="Object 14"/>
          <p:cNvSpPr/>
          <p:nvPr/>
        </p:nvSpPr>
        <p:spPr>
          <a:xfrm>
            <a:off x="11779479" y="6497878"/>
            <a:ext cx="219020"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371007" cy="5904024"/>
          </a:xfrm>
          <a:prstGeom prst="rect">
            <a:avLst/>
          </a:prstGeom>
          <a:solidFill>
            <a:srgbClr val="22aaee"/>
          </a:solidFill>
        </p:spPr>
      </p:sp>
      <p:pic>
        <p:nvPicPr>
          <p:cNvPr id="3" name="Object 2" descr="UK train routes">    </p:cNvPr>
          <p:cNvPicPr>
            <a:picLocks noChangeAspect="1"/>
          </p:cNvPicPr>
          <p:nvPr/>
        </p:nvPicPr>
        <p:blipFill>
          <a:blip r:embed="rId1"/>
          <a:srcRect l="15345" r="15345" t="0" b="0"/>
          <a:stretch/>
        </p:blipFill>
        <p:spPr>
          <a:xfrm>
            <a:off x="476131" y="476131"/>
            <a:ext cx="3371007" cy="5904024"/>
          </a:xfrm>
          <a:prstGeom prst="rect">
            <a:avLst/>
          </a:prstGeom>
        </p:spPr>
      </p:pic>
      <p:sp>
        <p:nvSpPr>
          <p:cNvPr id="4" name="Object 3"/>
          <p:cNvSpPr/>
          <p:nvPr/>
        </p:nvSpPr>
        <p:spPr>
          <a:xfrm>
            <a:off x="4100440" y="2293047"/>
            <a:ext cx="7835211"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Busiest routes</a:t>
            </a:r>
            <a:endParaRPr lang="en-US" dirty="0"/>
          </a:p>
        </p:txBody>
      </p:sp>
      <p:sp>
        <p:nvSpPr>
          <p:cNvPr id="5" name="Object 4"/>
          <p:cNvSpPr/>
          <p:nvPr/>
        </p:nvSpPr>
        <p:spPr>
          <a:xfrm>
            <a:off x="4100440" y="2951774"/>
            <a:ext cx="7835211" cy="1584921"/>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Busiest routes slide presents a Chord Diagram or Sankey Chart to visualize the most frequently traveled routes within the UK train network. This chart provides a clear representation of the connectivity and traffic flow between the various stations, allowing for a comprehensive understanding of the busiest segments of the rail system.</a:t>
            </a:r>
            <a:endParaRPr lang="en-US" dirty="0"/>
          </a:p>
        </p:txBody>
      </p:sp>
    </p:spTree>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Stations with high delays</a:t>
            </a:r>
            <a:endParaRPr lang="en-US" dirty="0"/>
          </a:p>
        </p:txBody>
      </p:sp>
      <p:sp>
        <p:nvSpPr>
          <p:cNvPr id="3" name="Object 2"/>
          <p:cNvSpPr/>
          <p:nvPr/>
        </p:nvSpPr>
        <p:spPr>
          <a:xfrm>
            <a:off x="476131" y="1590277"/>
            <a:ext cx="3618595" cy="2656811"/>
          </a:xfrm>
          <a:prstGeom prst="rect">
            <a:avLst/>
          </a:prstGeom>
          <a:solidFill>
            <a:srgbClr val="ffd9ad"/>
          </a:solidFill>
        </p:spPr>
      </p:sp>
      <p:pic>
        <p:nvPicPr>
          <p:cNvPr id="4" name="Object 3" descr="bar chart delayed stations">    </p:cNvPr>
          <p:cNvPicPr>
            <a:picLocks noChangeAspect="1"/>
          </p:cNvPicPr>
          <p:nvPr/>
        </p:nvPicPr>
        <p:blipFill>
          <a:blip r:embed="rId1"/>
          <a:srcRect l="24068" r="24068" t="0" b="0"/>
          <a:stretch/>
        </p:blipFill>
        <p:spPr>
          <a:xfrm>
            <a:off x="476131" y="1590277"/>
            <a:ext cx="3618595" cy="2656811"/>
          </a:xfrm>
          <a:prstGeom prst="rect">
            <a:avLst/>
          </a:prstGeom>
        </p:spPr>
      </p:pic>
      <p:sp>
        <p:nvSpPr>
          <p:cNvPr id="5" name="Object 4"/>
          <p:cNvSpPr/>
          <p:nvPr/>
        </p:nvSpPr>
        <p:spPr>
          <a:xfrm>
            <a:off x="295201" y="4390999"/>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Bar Chart of Delayed Stations</a:t>
            </a:r>
            <a:endParaRPr lang="en-US" dirty="0"/>
          </a:p>
        </p:txBody>
      </p:sp>
      <p:sp>
        <p:nvSpPr>
          <p:cNvPr id="6" name="Object 5"/>
          <p:cNvSpPr/>
          <p:nvPr/>
        </p:nvSpPr>
        <p:spPr>
          <a:xfrm>
            <a:off x="295201" y="4735122"/>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bar chart showing the top stations with the highest delays, ranked by the number of delayed trains.</a:t>
            </a:r>
            <a:endParaRPr lang="en-US" dirty="0"/>
          </a:p>
        </p:txBody>
      </p:sp>
      <p:sp>
        <p:nvSpPr>
          <p:cNvPr id="7" name="Object 6"/>
          <p:cNvSpPr/>
          <p:nvPr/>
        </p:nvSpPr>
        <p:spPr>
          <a:xfrm>
            <a:off x="4285178" y="1590277"/>
            <a:ext cx="3618595" cy="2656811"/>
          </a:xfrm>
          <a:prstGeom prst="rect">
            <a:avLst/>
          </a:prstGeom>
          <a:solidFill>
            <a:srgbClr val="ffd9ad"/>
          </a:solidFill>
        </p:spPr>
      </p:sp>
      <p:pic>
        <p:nvPicPr>
          <p:cNvPr id="8" name="Object 7" descr="heatmap delayed stations">    </p:cNvPr>
          <p:cNvPicPr>
            <a:picLocks noChangeAspect="1"/>
          </p:cNvPicPr>
          <p:nvPr/>
        </p:nvPicPr>
        <p:blipFill>
          <a:blip r:embed="rId2"/>
          <a:srcRect l="13223" r="13223" t="0" b="0"/>
          <a:stretch/>
        </p:blipFill>
        <p:spPr>
          <a:xfrm>
            <a:off x="4285178" y="1590277"/>
            <a:ext cx="3618595" cy="2656811"/>
          </a:xfrm>
          <a:prstGeom prst="rect">
            <a:avLst/>
          </a:prstGeom>
        </p:spPr>
      </p:pic>
      <p:sp>
        <p:nvSpPr>
          <p:cNvPr id="9" name="Object 8"/>
          <p:cNvSpPr/>
          <p:nvPr/>
        </p:nvSpPr>
        <p:spPr>
          <a:xfrm>
            <a:off x="4104249" y="4390999"/>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Heatmap of Delay Hotspots</a:t>
            </a:r>
            <a:endParaRPr lang="en-US" dirty="0"/>
          </a:p>
        </p:txBody>
      </p:sp>
      <p:sp>
        <p:nvSpPr>
          <p:cNvPr id="10" name="Object 9"/>
          <p:cNvSpPr/>
          <p:nvPr/>
        </p:nvSpPr>
        <p:spPr>
          <a:xfrm>
            <a:off x="4104249" y="4735122"/>
            <a:ext cx="3980455"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heatmap visualization highlighting the geographic distribution of delayed stations, with darker shades indicating higher delay frequencies.</a:t>
            </a:r>
            <a:endParaRPr lang="en-US" dirty="0"/>
          </a:p>
        </p:txBody>
      </p:sp>
      <p:sp>
        <p:nvSpPr>
          <p:cNvPr id="11" name="Object 10"/>
          <p:cNvSpPr/>
          <p:nvPr/>
        </p:nvSpPr>
        <p:spPr>
          <a:xfrm>
            <a:off x="8094226" y="1590277"/>
            <a:ext cx="3618595" cy="2656811"/>
          </a:xfrm>
          <a:prstGeom prst="rect">
            <a:avLst/>
          </a:prstGeom>
          <a:solidFill>
            <a:srgbClr val="ffd9ad"/>
          </a:solidFill>
        </p:spPr>
      </p:sp>
      <p:pic>
        <p:nvPicPr>
          <p:cNvPr id="12" name="Object 11" descr="comparison delayed station performance">    </p:cNvPr>
          <p:cNvPicPr>
            <a:picLocks noChangeAspect="1"/>
          </p:cNvPicPr>
          <p:nvPr/>
        </p:nvPicPr>
        <p:blipFill>
          <a:blip r:embed="rId3"/>
          <a:srcRect l="231" r="231" t="0" b="0"/>
          <a:stretch/>
        </p:blipFill>
        <p:spPr>
          <a:xfrm>
            <a:off x="8094226" y="1590277"/>
            <a:ext cx="3618595" cy="2656811"/>
          </a:xfrm>
          <a:prstGeom prst="rect">
            <a:avLst/>
          </a:prstGeom>
        </p:spPr>
      </p:pic>
      <p:sp>
        <p:nvSpPr>
          <p:cNvPr id="13" name="Object 12"/>
          <p:cNvSpPr/>
          <p:nvPr/>
        </p:nvSpPr>
        <p:spPr>
          <a:xfrm>
            <a:off x="7913296" y="4390999"/>
            <a:ext cx="3980455"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Delayed Station Performance Comparison</a:t>
            </a:r>
            <a:endParaRPr lang="en-US" dirty="0"/>
          </a:p>
        </p:txBody>
      </p:sp>
      <p:sp>
        <p:nvSpPr>
          <p:cNvPr id="14" name="Object 13"/>
          <p:cNvSpPr/>
          <p:nvPr/>
        </p:nvSpPr>
        <p:spPr>
          <a:xfrm>
            <a:off x="7913296" y="5001994"/>
            <a:ext cx="3980455"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side-by-side comparison of the delay performance for the top delayed stations, allowing for easy identification of the worst-performing stations.</a:t>
            </a:r>
            <a:endParaRPr lang="en-US" dirty="0"/>
          </a:p>
        </p:txBody>
      </p:sp>
      <p:sp>
        <p:nvSpPr>
          <p:cNvPr id="15" name="Object 14"/>
          <p:cNvSpPr/>
          <p:nvPr/>
        </p:nvSpPr>
        <p:spPr>
          <a:xfrm>
            <a:off x="11760434" y="6497878"/>
            <a:ext cx="238065"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768677" y="476131"/>
            <a:ext cx="4944144" cy="5904024"/>
          </a:xfrm>
          <a:prstGeom prst="rect">
            <a:avLst/>
          </a:prstGeom>
          <a:solidFill>
            <a:srgbClr val="22aaee"/>
          </a:solidFill>
        </p:spPr>
      </p:sp>
      <p:pic>
        <p:nvPicPr>
          <p:cNvPr id="3" name="Object 2" descr="UK train rides">    </p:cNvPr>
          <p:cNvPicPr>
            <a:picLocks noChangeAspect="1"/>
          </p:cNvPicPr>
          <p:nvPr/>
        </p:nvPicPr>
        <p:blipFill>
          <a:blip r:embed="rId1"/>
          <a:srcRect l="26501" r="26501" t="0" b="0"/>
          <a:stretch/>
        </p:blipFill>
        <p:spPr>
          <a:xfrm>
            <a:off x="6768677" y="476131"/>
            <a:ext cx="4944144" cy="5904024"/>
          </a:xfrm>
          <a:prstGeom prst="rect">
            <a:avLst/>
          </a:prstGeom>
        </p:spPr>
      </p:pic>
      <p:sp>
        <p:nvSpPr>
          <p:cNvPr id="4" name="Object 3"/>
          <p:cNvSpPr/>
          <p:nvPr/>
        </p:nvSpPr>
        <p:spPr>
          <a:xfrm>
            <a:off x="184358" y="2260551"/>
            <a:ext cx="6398057" cy="2335541"/>
          </a:xfrm>
          <a:prstGeom prst="rect">
            <a:avLst/>
          </a:prstGeom>
          <a:noFill/>
        </p:spPr>
        <p:txBody>
          <a:bodyPr wrap="square" rtlCol="0" anchor="ctr" bIns="0" lIns="0" rIns="0" tIns="0"/>
          <a:lstStyle/>
          <a:p>
            <a:pPr algn="ctr">
              <a:lnSpc>
                <a:spcPts val="2628"/>
              </a:lnSpc>
              <a:buNone/>
            </a:pPr>
            <a:r>
              <a:rPr lang="en-US" b="1" sz="2250" spc="-135" kern="0" dirty="0" smtClean="0">
                <a:solidFill>
                  <a:srgbClr val="333333"/>
                </a:solidFill>
                <a:latin typeface="Inter" pitchFamily="34" charset="0"/>
                <a:ea typeface="Inter" pitchFamily="34" charset="-122"/>
                <a:cs typeface="Inter" pitchFamily="34" charset="-120"/>
              </a:rPr>
              <a:t>The purpose of this analysis is to gain a comprehensive understanding of the UK train rides landscape. The background provides context on the importance of the UK train system, its role in the country's transportation network, and the need for data-driven insights to improve its operations and service quality.</a:t>
            </a:r>
            <a:endParaRPr lang="en-US" dirty="0"/>
          </a:p>
        </p:txBody>
      </p:sp>
    </p:spTree>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7892346" y="476131"/>
            <a:ext cx="3820475" cy="5904024"/>
          </a:xfrm>
          <a:prstGeom prst="rect">
            <a:avLst/>
          </a:prstGeom>
          <a:solidFill>
            <a:srgbClr val="22aaee"/>
          </a:solidFill>
        </p:spPr>
      </p:sp>
      <p:pic>
        <p:nvPicPr>
          <p:cNvPr id="3" name="Object 2" descr="Delay vs. Journey Duration">    </p:cNvPr>
          <p:cNvPicPr>
            <a:picLocks noChangeAspect="1"/>
          </p:cNvPicPr>
          <p:nvPr/>
        </p:nvPicPr>
        <p:blipFill>
          <a:blip r:embed="rId1"/>
          <a:srcRect l="28514" r="28514" t="0" b="0"/>
          <a:stretch/>
        </p:blipFill>
        <p:spPr>
          <a:xfrm>
            <a:off x="7892346" y="476131"/>
            <a:ext cx="3820475" cy="5904024"/>
          </a:xfrm>
          <a:prstGeom prst="rect">
            <a:avLst/>
          </a:prstGeom>
        </p:spPr>
      </p:pic>
      <p:sp>
        <p:nvSpPr>
          <p:cNvPr id="4" name="Object 3"/>
          <p:cNvSpPr/>
          <p:nvPr/>
        </p:nvSpPr>
        <p:spPr>
          <a:xfrm>
            <a:off x="196166" y="1978800"/>
            <a:ext cx="7500015"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Delay vs. Journey Duration</a:t>
            </a:r>
            <a:endParaRPr lang="en-US" dirty="0"/>
          </a:p>
        </p:txBody>
      </p:sp>
      <p:sp>
        <p:nvSpPr>
          <p:cNvPr id="5" name="Object 4"/>
          <p:cNvSpPr/>
          <p:nvPr/>
        </p:nvSpPr>
        <p:spPr>
          <a:xfrm>
            <a:off x="196166" y="2637527"/>
            <a:ext cx="7500015" cy="2218889"/>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scatter plot illustrates the relationship between journey duration and delay experienced by passengers. This analysis can help identify patterns and dependencies between these two important metrics. By understanding how delay is correlated with journey duration, the transportation agency can identify opportunities to improve on-time performance and enhance the overall journey experience for train riders.</a:t>
            </a:r>
            <a:endParaRPr lang="en-US" dirty="0"/>
          </a:p>
        </p:txBody>
      </p:sp>
    </p:spTree>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Ticket pricing optimization</a:t>
            </a:r>
            <a:endParaRPr lang="en-US" dirty="0"/>
          </a:p>
        </p:txBody>
      </p:sp>
      <p:sp>
        <p:nvSpPr>
          <p:cNvPr id="3" name="Object 2"/>
          <p:cNvSpPr/>
          <p:nvPr/>
        </p:nvSpPr>
        <p:spPr>
          <a:xfrm>
            <a:off x="476131" y="1590277"/>
            <a:ext cx="3618595" cy="2923444"/>
          </a:xfrm>
          <a:prstGeom prst="rect">
            <a:avLst/>
          </a:prstGeom>
          <a:solidFill>
            <a:srgbClr val="ffd9ad"/>
          </a:solidFill>
        </p:spPr>
      </p:sp>
      <p:pic>
        <p:nvPicPr>
          <p:cNvPr id="4" name="Object 3" descr="multi-variable line chart ticket pricing analysis">    </p:cNvPr>
          <p:cNvPicPr>
            <a:picLocks noChangeAspect="1"/>
          </p:cNvPicPr>
          <p:nvPr/>
        </p:nvPicPr>
        <p:blipFill>
          <a:blip r:embed="rId1"/>
          <a:srcRect l="15187" r="15187" t="0" b="0"/>
          <a:stretch/>
        </p:blipFill>
        <p:spPr>
          <a:xfrm>
            <a:off x="476131" y="1590277"/>
            <a:ext cx="3618595" cy="2923444"/>
          </a:xfrm>
          <a:prstGeom prst="rect">
            <a:avLst/>
          </a:prstGeom>
        </p:spPr>
      </p:pic>
      <p:sp>
        <p:nvSpPr>
          <p:cNvPr id="5" name="Object 4"/>
          <p:cNvSpPr/>
          <p:nvPr/>
        </p:nvSpPr>
        <p:spPr>
          <a:xfrm>
            <a:off x="295201" y="4657632"/>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Multi-Variable Line Chart</a:t>
            </a:r>
            <a:endParaRPr lang="en-US" dirty="0"/>
          </a:p>
        </p:txBody>
      </p:sp>
      <p:sp>
        <p:nvSpPr>
          <p:cNvPr id="6" name="Object 5"/>
          <p:cNvSpPr/>
          <p:nvPr/>
        </p:nvSpPr>
        <p:spPr>
          <a:xfrm>
            <a:off x="295201" y="5001755"/>
            <a:ext cx="3980455"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line chart displaying the relationship between multiple factors, such as ticket class, purchase method, and price over time.</a:t>
            </a:r>
            <a:endParaRPr lang="en-US" dirty="0"/>
          </a:p>
        </p:txBody>
      </p:sp>
      <p:sp>
        <p:nvSpPr>
          <p:cNvPr id="7" name="Object 6"/>
          <p:cNvSpPr/>
          <p:nvPr/>
        </p:nvSpPr>
        <p:spPr>
          <a:xfrm>
            <a:off x="4285178" y="1590277"/>
            <a:ext cx="3618595" cy="2923444"/>
          </a:xfrm>
          <a:prstGeom prst="rect">
            <a:avLst/>
          </a:prstGeom>
          <a:solidFill>
            <a:srgbClr val="ffd9ad"/>
          </a:solidFill>
        </p:spPr>
      </p:sp>
      <p:pic>
        <p:nvPicPr>
          <p:cNvPr id="8" name="Object 7" descr="heatmap ticket pricing analysis">    </p:cNvPr>
          <p:cNvPicPr>
            <a:picLocks noChangeAspect="1"/>
          </p:cNvPicPr>
          <p:nvPr/>
        </p:nvPicPr>
        <p:blipFill>
          <a:blip r:embed="rId2"/>
          <a:srcRect l="0" r="0" t="5117" b="5117"/>
          <a:stretch/>
        </p:blipFill>
        <p:spPr>
          <a:xfrm>
            <a:off x="4285178" y="1590277"/>
            <a:ext cx="3618595" cy="2923444"/>
          </a:xfrm>
          <a:prstGeom prst="rect">
            <a:avLst/>
          </a:prstGeom>
        </p:spPr>
      </p:pic>
      <p:sp>
        <p:nvSpPr>
          <p:cNvPr id="9" name="Object 8"/>
          <p:cNvSpPr/>
          <p:nvPr/>
        </p:nvSpPr>
        <p:spPr>
          <a:xfrm>
            <a:off x="4104249" y="4657632"/>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Heatmap</a:t>
            </a:r>
            <a:endParaRPr lang="en-US" dirty="0"/>
          </a:p>
        </p:txBody>
      </p:sp>
      <p:sp>
        <p:nvSpPr>
          <p:cNvPr id="10" name="Object 9"/>
          <p:cNvSpPr/>
          <p:nvPr/>
        </p:nvSpPr>
        <p:spPr>
          <a:xfrm>
            <a:off x="4104249" y="5001755"/>
            <a:ext cx="3980455" cy="1056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heatmap visualization showing the price distribution across different ticket classes and purchase methods, highlighting the pricing trends.</a:t>
            </a:r>
            <a:endParaRPr lang="en-US" dirty="0"/>
          </a:p>
        </p:txBody>
      </p:sp>
      <p:sp>
        <p:nvSpPr>
          <p:cNvPr id="11" name="Object 10"/>
          <p:cNvSpPr/>
          <p:nvPr/>
        </p:nvSpPr>
        <p:spPr>
          <a:xfrm>
            <a:off x="8094226" y="1590277"/>
            <a:ext cx="3618595" cy="2923444"/>
          </a:xfrm>
          <a:prstGeom prst="rect">
            <a:avLst/>
          </a:prstGeom>
          <a:solidFill>
            <a:srgbClr val="ffd9ad"/>
          </a:solidFill>
        </p:spPr>
      </p:sp>
      <p:pic>
        <p:nvPicPr>
          <p:cNvPr id="12" name="Object 11" descr="scatter plot ticket pricing analysis">    </p:cNvPr>
          <p:cNvPicPr>
            <a:picLocks noChangeAspect="1"/>
          </p:cNvPicPr>
          <p:nvPr/>
        </p:nvPicPr>
        <p:blipFill>
          <a:blip r:embed="rId3"/>
          <a:srcRect l="15187" r="15187" t="0" b="0"/>
          <a:stretch/>
        </p:blipFill>
        <p:spPr>
          <a:xfrm>
            <a:off x="8094226" y="1590277"/>
            <a:ext cx="3618595" cy="2923444"/>
          </a:xfrm>
          <a:prstGeom prst="rect">
            <a:avLst/>
          </a:prstGeom>
        </p:spPr>
      </p:pic>
      <p:sp>
        <p:nvSpPr>
          <p:cNvPr id="13" name="Object 12"/>
          <p:cNvSpPr/>
          <p:nvPr/>
        </p:nvSpPr>
        <p:spPr>
          <a:xfrm>
            <a:off x="7913296" y="4657632"/>
            <a:ext cx="3980455"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Scatter Plot</a:t>
            </a:r>
            <a:endParaRPr lang="en-US" dirty="0"/>
          </a:p>
        </p:txBody>
      </p:sp>
      <p:sp>
        <p:nvSpPr>
          <p:cNvPr id="14" name="Object 13"/>
          <p:cNvSpPr/>
          <p:nvPr/>
        </p:nvSpPr>
        <p:spPr>
          <a:xfrm>
            <a:off x="7913296" y="5001755"/>
            <a:ext cx="3980455" cy="79240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 scatter plot illustrating the relationship between ticket price and journey duration, providing insights into pricing optimization.</a:t>
            </a:r>
            <a:endParaRPr lang="en-US" dirty="0"/>
          </a:p>
        </p:txBody>
      </p:sp>
      <p:sp>
        <p:nvSpPr>
          <p:cNvPr id="15" name="Object 14"/>
          <p:cNvSpPr/>
          <p:nvPr/>
        </p:nvSpPr>
        <p:spPr>
          <a:xfrm>
            <a:off x="11798525" y="6497878"/>
            <a:ext cx="199975"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Summary Recommendations</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10012"/>
            <a:ext cx="3456711" cy="378048"/>
          </a:xfrm>
          <a:prstGeom prst="rect">
            <a:avLst/>
          </a:prstGeom>
          <a:noFill/>
        </p:spPr>
        <p:txBody>
          <a:bodyPr wrap="square" rtlCol="0" anchor="t" bIns="0" lIns="0" rIns="0" tIns="0"/>
          <a:lstStyle/>
          <a:p>
            <a:pPr algn="l">
              <a:lnSpc>
                <a:spcPts val="2978"/>
              </a:lnSpc>
              <a:buNone/>
            </a:pPr>
            <a:r>
              <a:rPr lang="en-US" b="1" sz="2550" spc="-153" kern="0" dirty="0" smtClean="0">
                <a:solidFill>
                  <a:srgbClr val="333333"/>
                </a:solidFill>
                <a:latin typeface="Inter" pitchFamily="34" charset="0"/>
                <a:ea typeface="Inter" pitchFamily="34" charset="-122"/>
                <a:cs typeface="Inter" pitchFamily="34" charset="-120"/>
              </a:rPr>
              <a:t>Average Delay</a:t>
            </a:r>
            <a:endParaRPr lang="en-US" dirty="0"/>
          </a:p>
        </p:txBody>
      </p:sp>
      <p:sp>
        <p:nvSpPr>
          <p:cNvPr id="5" name="Object 4"/>
          <p:cNvSpPr/>
          <p:nvPr/>
        </p:nvSpPr>
        <p:spPr>
          <a:xfrm>
            <a:off x="761810" y="2323281"/>
            <a:ext cx="3456711" cy="990590"/>
          </a:xfrm>
          <a:prstGeom prst="rect">
            <a:avLst/>
          </a:prstGeom>
          <a:noFill/>
        </p:spPr>
        <p:txBody>
          <a:bodyPr wrap="square" rtlCol="0" anchor="t" bIns="0" lIns="0" rIns="0" tIns="0"/>
          <a:lstStyle/>
          <a:p>
            <a:pPr algn="l">
              <a:lnSpc>
                <a:spcPts val="2600"/>
              </a:lnSpc>
              <a:spcBef>
                <a:spcPts val="1044"/>
              </a:spcBef>
              <a:buNone/>
            </a:pPr>
            <a:r>
              <a:rPr lang="en-US" sz="1875" spc="-37" kern="0" dirty="0" smtClean="0">
                <a:solidFill>
                  <a:srgbClr val="000000">
                    <a:alpha val="56000"/>
                  </a:srgbClr>
                </a:solidFill>
                <a:latin typeface="Inter" pitchFamily="34" charset="0"/>
                <a:ea typeface="Inter" pitchFamily="34" charset="-122"/>
                <a:cs typeface="Inter" pitchFamily="34" charset="-120"/>
              </a:rPr>
              <a:t>Provides an overview of the average delay duration across all journeys</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10012"/>
            <a:ext cx="3456711" cy="378048"/>
          </a:xfrm>
          <a:prstGeom prst="rect">
            <a:avLst/>
          </a:prstGeom>
          <a:noFill/>
        </p:spPr>
        <p:txBody>
          <a:bodyPr wrap="square" rtlCol="0" anchor="t" bIns="0" lIns="0" rIns="0" tIns="0"/>
          <a:lstStyle/>
          <a:p>
            <a:pPr algn="l">
              <a:lnSpc>
                <a:spcPts val="2978"/>
              </a:lnSpc>
              <a:buNone/>
            </a:pPr>
            <a:r>
              <a:rPr lang="en-US" b="1" sz="2550" spc="-153" kern="0" dirty="0" smtClean="0">
                <a:solidFill>
                  <a:srgbClr val="333333"/>
                </a:solidFill>
                <a:latin typeface="Inter" pitchFamily="34" charset="0"/>
                <a:ea typeface="Inter" pitchFamily="34" charset="-122"/>
                <a:cs typeface="Inter" pitchFamily="34" charset="-120"/>
              </a:rPr>
              <a:t>Worst Route</a:t>
            </a:r>
            <a:endParaRPr lang="en-US" dirty="0"/>
          </a:p>
        </p:txBody>
      </p:sp>
      <p:sp>
        <p:nvSpPr>
          <p:cNvPr id="8" name="Object 7"/>
          <p:cNvSpPr/>
          <p:nvPr/>
        </p:nvSpPr>
        <p:spPr>
          <a:xfrm>
            <a:off x="4570857" y="2323281"/>
            <a:ext cx="3456711" cy="990590"/>
          </a:xfrm>
          <a:prstGeom prst="rect">
            <a:avLst/>
          </a:prstGeom>
          <a:noFill/>
        </p:spPr>
        <p:txBody>
          <a:bodyPr wrap="square" rtlCol="0" anchor="t" bIns="0" lIns="0" rIns="0" tIns="0"/>
          <a:lstStyle/>
          <a:p>
            <a:pPr algn="l">
              <a:lnSpc>
                <a:spcPts val="2600"/>
              </a:lnSpc>
              <a:spcBef>
                <a:spcPts val="1044"/>
              </a:spcBef>
              <a:buNone/>
            </a:pPr>
            <a:r>
              <a:rPr lang="en-US" sz="1875" spc="-37" kern="0" dirty="0" smtClean="0">
                <a:solidFill>
                  <a:srgbClr val="000000">
                    <a:alpha val="56000"/>
                  </a:srgbClr>
                </a:solidFill>
                <a:latin typeface="Inter" pitchFamily="34" charset="0"/>
                <a:ea typeface="Inter" pitchFamily="34" charset="-122"/>
                <a:cs typeface="Inter" pitchFamily="34" charset="-120"/>
              </a:rPr>
              <a:t>Identifies the route with the highest frequency and duration of delays</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10012"/>
            <a:ext cx="3456711" cy="378048"/>
          </a:xfrm>
          <a:prstGeom prst="rect">
            <a:avLst/>
          </a:prstGeom>
          <a:noFill/>
        </p:spPr>
        <p:txBody>
          <a:bodyPr wrap="square" rtlCol="0" anchor="t" bIns="0" lIns="0" rIns="0" tIns="0"/>
          <a:lstStyle/>
          <a:p>
            <a:pPr algn="l">
              <a:lnSpc>
                <a:spcPts val="2978"/>
              </a:lnSpc>
              <a:buNone/>
            </a:pPr>
            <a:r>
              <a:rPr lang="en-US" b="1" sz="2550" spc="-153" kern="0" dirty="0" smtClean="0">
                <a:solidFill>
                  <a:srgbClr val="333333"/>
                </a:solidFill>
                <a:latin typeface="Inter" pitchFamily="34" charset="0"/>
                <a:ea typeface="Inter" pitchFamily="34" charset="-122"/>
                <a:cs typeface="Inter" pitchFamily="34" charset="-120"/>
              </a:rPr>
              <a:t>Best Station</a:t>
            </a:r>
            <a:endParaRPr lang="en-US" dirty="0"/>
          </a:p>
        </p:txBody>
      </p:sp>
      <p:sp>
        <p:nvSpPr>
          <p:cNvPr id="11" name="Object 10"/>
          <p:cNvSpPr/>
          <p:nvPr/>
        </p:nvSpPr>
        <p:spPr>
          <a:xfrm>
            <a:off x="8379905" y="2323281"/>
            <a:ext cx="3456711" cy="990590"/>
          </a:xfrm>
          <a:prstGeom prst="rect">
            <a:avLst/>
          </a:prstGeom>
          <a:noFill/>
        </p:spPr>
        <p:txBody>
          <a:bodyPr wrap="square" rtlCol="0" anchor="t" bIns="0" lIns="0" rIns="0" tIns="0"/>
          <a:lstStyle/>
          <a:p>
            <a:pPr algn="l">
              <a:lnSpc>
                <a:spcPts val="2600"/>
              </a:lnSpc>
              <a:spcBef>
                <a:spcPts val="1044"/>
              </a:spcBef>
              <a:buNone/>
            </a:pPr>
            <a:r>
              <a:rPr lang="en-US" sz="1875" spc="-37" kern="0" dirty="0" smtClean="0">
                <a:solidFill>
                  <a:srgbClr val="000000">
                    <a:alpha val="56000"/>
                  </a:srgbClr>
                </a:solidFill>
                <a:latin typeface="Inter" pitchFamily="34" charset="0"/>
                <a:ea typeface="Inter" pitchFamily="34" charset="-122"/>
                <a:cs typeface="Inter" pitchFamily="34" charset="-120"/>
              </a:rPr>
              <a:t>Highlights the station with the most reliable on-time performance</a:t>
            </a:r>
            <a:endParaRPr lang="en-US" dirty="0"/>
          </a:p>
        </p:txBody>
      </p:sp>
      <p:sp>
        <p:nvSpPr>
          <p:cNvPr id="12" name="Object 11"/>
          <p:cNvSpPr/>
          <p:nvPr/>
        </p:nvSpPr>
        <p:spPr>
          <a:xfrm>
            <a:off x="476131" y="3889990"/>
            <a:ext cx="5523119" cy="2109260"/>
          </a:xfrm>
          <a:prstGeom prst="rect">
            <a:avLst/>
          </a:prstGeom>
          <a:solidFill>
            <a:srgbClr val="fd864d"/>
          </a:solidFill>
        </p:spPr>
      </p:sp>
      <p:sp>
        <p:nvSpPr>
          <p:cNvPr id="13" name="Object 12"/>
          <p:cNvSpPr/>
          <p:nvPr/>
        </p:nvSpPr>
        <p:spPr>
          <a:xfrm>
            <a:off x="761810" y="4109724"/>
            <a:ext cx="5551687" cy="378048"/>
          </a:xfrm>
          <a:prstGeom prst="rect">
            <a:avLst/>
          </a:prstGeom>
          <a:noFill/>
        </p:spPr>
        <p:txBody>
          <a:bodyPr wrap="square" rtlCol="0" anchor="t" bIns="0" lIns="0" rIns="0" tIns="0"/>
          <a:lstStyle/>
          <a:p>
            <a:pPr algn="l">
              <a:lnSpc>
                <a:spcPts val="2978"/>
              </a:lnSpc>
              <a:buNone/>
            </a:pPr>
            <a:r>
              <a:rPr lang="en-US" b="1" sz="2550" spc="-153" kern="0" dirty="0" smtClean="0">
                <a:solidFill>
                  <a:srgbClr val="333333"/>
                </a:solidFill>
                <a:latin typeface="Inter" pitchFamily="34" charset="0"/>
                <a:ea typeface="Inter" pitchFamily="34" charset="-122"/>
                <a:cs typeface="Inter" pitchFamily="34" charset="-120"/>
              </a:rPr>
              <a:t>Refund Rate</a:t>
            </a:r>
            <a:endParaRPr lang="en-US" dirty="0"/>
          </a:p>
        </p:txBody>
      </p:sp>
      <p:sp>
        <p:nvSpPr>
          <p:cNvPr id="14" name="Object 13"/>
          <p:cNvSpPr/>
          <p:nvPr/>
        </p:nvSpPr>
        <p:spPr>
          <a:xfrm>
            <a:off x="761810" y="4622993"/>
            <a:ext cx="5551687" cy="660394"/>
          </a:xfrm>
          <a:prstGeom prst="rect">
            <a:avLst/>
          </a:prstGeom>
          <a:noFill/>
        </p:spPr>
        <p:txBody>
          <a:bodyPr wrap="square" rtlCol="0" anchor="t" bIns="0" lIns="0" rIns="0" tIns="0"/>
          <a:lstStyle/>
          <a:p>
            <a:pPr algn="l">
              <a:lnSpc>
                <a:spcPts val="2600"/>
              </a:lnSpc>
              <a:spcBef>
                <a:spcPts val="1044"/>
              </a:spcBef>
              <a:buNone/>
            </a:pPr>
            <a:r>
              <a:rPr lang="en-US" sz="1875" spc="-37" kern="0" dirty="0" smtClean="0">
                <a:solidFill>
                  <a:srgbClr val="000000">
                    <a:alpha val="56000"/>
                  </a:srgbClr>
                </a:solidFill>
                <a:latin typeface="Inter" pitchFamily="34" charset="0"/>
                <a:ea typeface="Inter" pitchFamily="34" charset="-122"/>
                <a:cs typeface="Inter" pitchFamily="34" charset="-120"/>
              </a:rPr>
              <a:t>Analyzes the refund trends and identifies opportunities to improve customer satisfaction</a:t>
            </a:r>
            <a:endParaRPr lang="en-US" dirty="0"/>
          </a:p>
        </p:txBody>
      </p:sp>
      <p:sp>
        <p:nvSpPr>
          <p:cNvPr id="15" name="Object 14"/>
          <p:cNvSpPr/>
          <p:nvPr/>
        </p:nvSpPr>
        <p:spPr>
          <a:xfrm>
            <a:off x="6189702" y="3889990"/>
            <a:ext cx="5523119" cy="2109260"/>
          </a:xfrm>
          <a:prstGeom prst="rect">
            <a:avLst/>
          </a:prstGeom>
          <a:solidFill>
            <a:srgbClr val="ff8000"/>
          </a:solidFill>
        </p:spPr>
      </p:sp>
      <p:sp>
        <p:nvSpPr>
          <p:cNvPr id="16" name="Object 15"/>
          <p:cNvSpPr/>
          <p:nvPr/>
        </p:nvSpPr>
        <p:spPr>
          <a:xfrm>
            <a:off x="6475381" y="4109724"/>
            <a:ext cx="5551687" cy="378048"/>
          </a:xfrm>
          <a:prstGeom prst="rect">
            <a:avLst/>
          </a:prstGeom>
          <a:noFill/>
        </p:spPr>
        <p:txBody>
          <a:bodyPr wrap="square" rtlCol="0" anchor="t" bIns="0" lIns="0" rIns="0" tIns="0"/>
          <a:lstStyle/>
          <a:p>
            <a:pPr algn="l">
              <a:lnSpc>
                <a:spcPts val="2978"/>
              </a:lnSpc>
              <a:buNone/>
            </a:pPr>
            <a:r>
              <a:rPr lang="en-US" b="1" sz="2550" spc="-153" kern="0" dirty="0" smtClean="0">
                <a:solidFill>
                  <a:srgbClr val="333333"/>
                </a:solidFill>
                <a:latin typeface="Inter" pitchFamily="34" charset="0"/>
                <a:ea typeface="Inter" pitchFamily="34" charset="-122"/>
                <a:cs typeface="Inter" pitchFamily="34" charset="-120"/>
              </a:rPr>
              <a:t>Top Delay Reason</a:t>
            </a:r>
            <a:endParaRPr lang="en-US" dirty="0"/>
          </a:p>
        </p:txBody>
      </p:sp>
      <p:sp>
        <p:nvSpPr>
          <p:cNvPr id="17" name="Object 16"/>
          <p:cNvSpPr/>
          <p:nvPr/>
        </p:nvSpPr>
        <p:spPr>
          <a:xfrm>
            <a:off x="6475381" y="4622993"/>
            <a:ext cx="5551687" cy="660394"/>
          </a:xfrm>
          <a:prstGeom prst="rect">
            <a:avLst/>
          </a:prstGeom>
          <a:noFill/>
        </p:spPr>
        <p:txBody>
          <a:bodyPr wrap="square" rtlCol="0" anchor="t" bIns="0" lIns="0" rIns="0" tIns="0"/>
          <a:lstStyle/>
          <a:p>
            <a:pPr algn="l">
              <a:lnSpc>
                <a:spcPts val="2600"/>
              </a:lnSpc>
              <a:spcBef>
                <a:spcPts val="1044"/>
              </a:spcBef>
              <a:buNone/>
            </a:pPr>
            <a:r>
              <a:rPr lang="en-US" sz="1875" spc="-37" kern="0" dirty="0" smtClean="0">
                <a:solidFill>
                  <a:srgbClr val="000000">
                    <a:alpha val="56000"/>
                  </a:srgbClr>
                </a:solidFill>
                <a:latin typeface="Inter" pitchFamily="34" charset="0"/>
                <a:ea typeface="Inter" pitchFamily="34" charset="-122"/>
                <a:cs typeface="Inter" pitchFamily="34" charset="-120"/>
              </a:rPr>
              <a:t>Pinpoints the primary cause of delays, enabling targeted operational improvements</a:t>
            </a:r>
            <a:endParaRPr lang="en-US" dirty="0"/>
          </a:p>
        </p:txBody>
      </p:sp>
      <p:sp>
        <p:nvSpPr>
          <p:cNvPr id="18" name="Object 17"/>
          <p:cNvSpPr/>
          <p:nvPr/>
        </p:nvSpPr>
        <p:spPr>
          <a:xfrm>
            <a:off x="11760434" y="6497878"/>
            <a:ext cx="238065"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6067813" cy="5904024"/>
          </a:xfrm>
          <a:prstGeom prst="rect">
            <a:avLst/>
          </a:prstGeom>
          <a:solidFill>
            <a:srgbClr val="22aaee"/>
          </a:solidFill>
        </p:spPr>
      </p:sp>
      <p:pic>
        <p:nvPicPr>
          <p:cNvPr id="3" name="Object 2" descr="UK train rides analysis">    </p:cNvPr>
          <p:cNvPicPr>
            <a:picLocks noChangeAspect="1"/>
          </p:cNvPicPr>
          <p:nvPr/>
        </p:nvPicPr>
        <p:blipFill>
          <a:blip r:embed="rId1"/>
          <a:srcRect l="15742" r="15742" t="0" b="0"/>
          <a:stretch/>
        </p:blipFill>
        <p:spPr>
          <a:xfrm>
            <a:off x="476131" y="476131"/>
            <a:ext cx="6067813" cy="5904024"/>
          </a:xfrm>
          <a:prstGeom prst="rect">
            <a:avLst/>
          </a:prstGeom>
        </p:spPr>
      </p:pic>
      <p:sp>
        <p:nvSpPr>
          <p:cNvPr id="4" name="Object 3"/>
          <p:cNvSpPr/>
          <p:nvPr/>
        </p:nvSpPr>
        <p:spPr>
          <a:xfrm>
            <a:off x="7299754" y="1221752"/>
            <a:ext cx="4133388" cy="1112242"/>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Conclusion &amp; Recommendations</a:t>
            </a:r>
            <a:endParaRPr lang="en-US" dirty="0"/>
          </a:p>
        </p:txBody>
      </p:sp>
      <p:sp>
        <p:nvSpPr>
          <p:cNvPr id="5" name="Object 4"/>
          <p:cNvSpPr/>
          <p:nvPr/>
        </p:nvSpPr>
        <p:spPr>
          <a:xfrm>
            <a:off x="6826289" y="2436600"/>
            <a:ext cx="5080317" cy="3169842"/>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Conclusion &amp; Recommendations slide summarizes the key insights and provides suggestions for operational improvements based on the comprehensive analysis of UK train rides data. The analysis has uncovered valuable insights into travel behavior, journey performance, pricing trends, and geographic and temporal patterns, which can be leveraged to enhance the overall efficiency and customer experience of the UK train system.</a:t>
            </a:r>
            <a:endParaRPr lang="en-US" dirty="0"/>
          </a:p>
        </p:txBody>
      </p:sp>
    </p:spTree>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494676" cy="5904024"/>
          </a:xfrm>
          <a:prstGeom prst="rect">
            <a:avLst/>
          </a:prstGeom>
          <a:solidFill>
            <a:srgbClr val="22aaee"/>
          </a:solidFill>
        </p:spPr>
      </p:sp>
      <p:pic>
        <p:nvPicPr>
          <p:cNvPr id="3" name="Object 2" descr="UK train rides">    </p:cNvPr>
          <p:cNvPicPr>
            <a:picLocks noChangeAspect="1"/>
          </p:cNvPicPr>
          <p:nvPr/>
        </p:nvPicPr>
        <p:blipFill>
          <a:blip r:embed="rId1"/>
          <a:srcRect l="21477" r="21477" t="0" b="0"/>
          <a:stretch/>
        </p:blipFill>
        <p:spPr>
          <a:xfrm>
            <a:off x="476131" y="476131"/>
            <a:ext cx="4494676" cy="5904024"/>
          </a:xfrm>
          <a:prstGeom prst="rect">
            <a:avLst/>
          </a:prstGeom>
        </p:spPr>
      </p:pic>
      <p:sp>
        <p:nvSpPr>
          <p:cNvPr id="4" name="Object 3"/>
          <p:cNvSpPr/>
          <p:nvPr/>
        </p:nvSpPr>
        <p:spPr>
          <a:xfrm>
            <a:off x="5138881" y="1659792"/>
            <a:ext cx="6881997"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UK Train Rides Analysis</a:t>
            </a:r>
            <a:endParaRPr lang="en-US" dirty="0"/>
          </a:p>
        </p:txBody>
      </p:sp>
      <p:sp>
        <p:nvSpPr>
          <p:cNvPr id="5" name="Object 4"/>
          <p:cNvSpPr/>
          <p:nvPr/>
        </p:nvSpPr>
        <p:spPr>
          <a:xfrm>
            <a:off x="5138881" y="2318520"/>
            <a:ext cx="6881997" cy="2852857"/>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analysis of UK train rides provides valuable insights into travel behavior, journey performance, pricing trends, and geographic and temporal patterns. The key recommendations include optimizing ticket pricing, improving on-time performance, enhancing customer experience, and leveraging data-driven insights to drive operational efficiency. By implementing these recommendations, the UK train system can enhance its service quality, increase customer satisfaction, and meet the evolving transportation needs of the nation.</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Project Overview</a:t>
            </a:r>
            <a:endParaRPr lang="en-US" dirty="0"/>
          </a:p>
        </p:txBody>
      </p:sp>
      <p:sp>
        <p:nvSpPr>
          <p:cNvPr id="3" name="Object 2"/>
          <p:cNvSpPr/>
          <p:nvPr/>
        </p:nvSpPr>
        <p:spPr>
          <a:xfrm>
            <a:off x="476131" y="1590277"/>
            <a:ext cx="3618595" cy="4408972"/>
          </a:xfrm>
          <a:prstGeom prst="rect">
            <a:avLst/>
          </a:prstGeom>
          <a:solidFill>
            <a:srgbClr val="22aaee"/>
          </a:solidFill>
        </p:spPr>
      </p:sp>
      <p:sp>
        <p:nvSpPr>
          <p:cNvPr id="4" name="Object 3"/>
          <p:cNvSpPr/>
          <p:nvPr/>
        </p:nvSpPr>
        <p:spPr>
          <a:xfrm>
            <a:off x="761810" y="1813226"/>
            <a:ext cx="3456711" cy="359241"/>
          </a:xfrm>
          <a:prstGeom prst="rect">
            <a:avLst/>
          </a:prstGeom>
          <a:noFill/>
        </p:spPr>
        <p:txBody>
          <a:bodyPr wrap="square" rtlCol="0" anchor="t" bIns="0" lIns="0" rIns="0" tIns="0"/>
          <a:lstStyle/>
          <a:p>
            <a:pPr algn="l">
              <a:lnSpc>
                <a:spcPts val="2830"/>
              </a:lnSpc>
              <a:buNone/>
            </a:pPr>
            <a:r>
              <a:rPr lang="en-US" b="1" sz="2423" spc="-145" kern="0" dirty="0" smtClean="0">
                <a:solidFill>
                  <a:srgbClr val="333333"/>
                </a:solidFill>
                <a:latin typeface="Inter" pitchFamily="34" charset="0"/>
                <a:ea typeface="Inter" pitchFamily="34" charset="-122"/>
                <a:cs typeface="Inter" pitchFamily="34" charset="-120"/>
              </a:rPr>
              <a:t>High-level Description</a:t>
            </a:r>
            <a:endParaRPr lang="en-US" dirty="0"/>
          </a:p>
        </p:txBody>
      </p:sp>
      <p:sp>
        <p:nvSpPr>
          <p:cNvPr id="5" name="Object 4"/>
          <p:cNvSpPr/>
          <p:nvPr/>
        </p:nvSpPr>
        <p:spPr>
          <a:xfrm>
            <a:off x="761810" y="2300903"/>
            <a:ext cx="3456711" cy="2822861"/>
          </a:xfrm>
          <a:prstGeom prst="rect">
            <a:avLst/>
          </a:prstGeom>
          <a:noFill/>
        </p:spPr>
        <p:txBody>
          <a:bodyPr wrap="square" rtlCol="0" anchor="t" bIns="0" lIns="0" rIns="0" tIns="0"/>
          <a:lstStyle/>
          <a:p>
            <a:pPr algn="l">
              <a:lnSpc>
                <a:spcPts val="2471"/>
              </a:lnSpc>
              <a:spcBef>
                <a:spcPts val="992"/>
              </a:spcBef>
              <a:buNone/>
            </a:pPr>
            <a:r>
              <a:rPr lang="en-US" sz="1781" spc="-35" kern="0" dirty="0" smtClean="0">
                <a:solidFill>
                  <a:srgbClr val="000000">
                    <a:alpha val="56000"/>
                  </a:srgbClr>
                </a:solidFill>
                <a:latin typeface="Inter" pitchFamily="34" charset="0"/>
                <a:ea typeface="Inter" pitchFamily="34" charset="-122"/>
                <a:cs typeface="Inter" pitchFamily="34" charset="-120"/>
              </a:rPr>
              <a:t>This project aims to analyze UK train rides data to gain insights into travel behavior, journey performance, pricing trends, and geographic and temporal patterns. The analysis will help identify areas for operational improvements and enhance the overall passenger experience.</a:t>
            </a:r>
            <a:endParaRPr lang="en-US" dirty="0"/>
          </a:p>
        </p:txBody>
      </p:sp>
      <p:sp>
        <p:nvSpPr>
          <p:cNvPr id="6" name="Object 5"/>
          <p:cNvSpPr/>
          <p:nvPr/>
        </p:nvSpPr>
        <p:spPr>
          <a:xfrm>
            <a:off x="4285178" y="1590277"/>
            <a:ext cx="3618595" cy="4408972"/>
          </a:xfrm>
          <a:prstGeom prst="rect">
            <a:avLst/>
          </a:prstGeom>
          <a:solidFill>
            <a:srgbClr val="ffd9ad"/>
          </a:solidFill>
        </p:spPr>
      </p:sp>
      <p:sp>
        <p:nvSpPr>
          <p:cNvPr id="7" name="Object 6"/>
          <p:cNvSpPr/>
          <p:nvPr/>
        </p:nvSpPr>
        <p:spPr>
          <a:xfrm>
            <a:off x="4570857" y="1813226"/>
            <a:ext cx="3456711" cy="359241"/>
          </a:xfrm>
          <a:prstGeom prst="rect">
            <a:avLst/>
          </a:prstGeom>
          <a:noFill/>
        </p:spPr>
        <p:txBody>
          <a:bodyPr wrap="square" rtlCol="0" anchor="t" bIns="0" lIns="0" rIns="0" tIns="0"/>
          <a:lstStyle/>
          <a:p>
            <a:pPr algn="l">
              <a:lnSpc>
                <a:spcPts val="2830"/>
              </a:lnSpc>
              <a:buNone/>
            </a:pPr>
            <a:r>
              <a:rPr lang="en-US" b="1" sz="2423" spc="-145" kern="0" dirty="0" smtClean="0">
                <a:solidFill>
                  <a:srgbClr val="333333"/>
                </a:solidFill>
                <a:latin typeface="Inter" pitchFamily="34" charset="0"/>
                <a:ea typeface="Inter" pitchFamily="34" charset="-122"/>
                <a:cs typeface="Inter" pitchFamily="34" charset="-120"/>
              </a:rPr>
              <a:t>Dataset Source</a:t>
            </a:r>
            <a:endParaRPr lang="en-US" dirty="0"/>
          </a:p>
        </p:txBody>
      </p:sp>
      <p:sp>
        <p:nvSpPr>
          <p:cNvPr id="8" name="Object 7"/>
          <p:cNvSpPr/>
          <p:nvPr/>
        </p:nvSpPr>
        <p:spPr>
          <a:xfrm>
            <a:off x="4570857" y="2300903"/>
            <a:ext cx="3456711" cy="1881908"/>
          </a:xfrm>
          <a:prstGeom prst="rect">
            <a:avLst/>
          </a:prstGeom>
          <a:noFill/>
        </p:spPr>
        <p:txBody>
          <a:bodyPr wrap="square" rtlCol="0" anchor="t" bIns="0" lIns="0" rIns="0" tIns="0"/>
          <a:lstStyle/>
          <a:p>
            <a:pPr algn="l">
              <a:lnSpc>
                <a:spcPts val="2471"/>
              </a:lnSpc>
              <a:spcBef>
                <a:spcPts val="992"/>
              </a:spcBef>
              <a:buNone/>
            </a:pPr>
            <a:r>
              <a:rPr lang="en-US" sz="1781" spc="-35" kern="0" dirty="0" smtClean="0">
                <a:solidFill>
                  <a:srgbClr val="000000">
                    <a:alpha val="56000"/>
                  </a:srgbClr>
                </a:solidFill>
                <a:latin typeface="Inter" pitchFamily="34" charset="0"/>
                <a:ea typeface="Inter" pitchFamily="34" charset="-122"/>
                <a:cs typeface="Inter" pitchFamily="34" charset="-120"/>
              </a:rPr>
              <a:t>The dataset used for this analysis was obtained from the UK Department of Transport, which provides comprehensive data on train journeys across the country.</a:t>
            </a:r>
            <a:endParaRPr lang="en-US" dirty="0"/>
          </a:p>
        </p:txBody>
      </p:sp>
      <p:sp>
        <p:nvSpPr>
          <p:cNvPr id="9" name="Object 8"/>
          <p:cNvSpPr/>
          <p:nvPr/>
        </p:nvSpPr>
        <p:spPr>
          <a:xfrm>
            <a:off x="8094226" y="1590277"/>
            <a:ext cx="3618595" cy="4408972"/>
          </a:xfrm>
          <a:prstGeom prst="rect">
            <a:avLst/>
          </a:prstGeom>
          <a:solidFill>
            <a:srgbClr val="fec088"/>
          </a:solidFill>
        </p:spPr>
      </p:sp>
      <p:sp>
        <p:nvSpPr>
          <p:cNvPr id="10" name="Object 9"/>
          <p:cNvSpPr/>
          <p:nvPr/>
        </p:nvSpPr>
        <p:spPr>
          <a:xfrm>
            <a:off x="8379905" y="1813226"/>
            <a:ext cx="3456711" cy="359241"/>
          </a:xfrm>
          <a:prstGeom prst="rect">
            <a:avLst/>
          </a:prstGeom>
          <a:noFill/>
        </p:spPr>
        <p:txBody>
          <a:bodyPr wrap="square" rtlCol="0" anchor="t" bIns="0" lIns="0" rIns="0" tIns="0"/>
          <a:lstStyle/>
          <a:p>
            <a:pPr algn="l">
              <a:lnSpc>
                <a:spcPts val="2830"/>
              </a:lnSpc>
              <a:buNone/>
            </a:pPr>
            <a:r>
              <a:rPr lang="en-US" b="1" sz="2423" spc="-145" kern="0" dirty="0" smtClean="0">
                <a:solidFill>
                  <a:srgbClr val="333333"/>
                </a:solidFill>
                <a:latin typeface="Inter" pitchFamily="34" charset="0"/>
                <a:ea typeface="Inter" pitchFamily="34" charset="-122"/>
                <a:cs typeface="Inter" pitchFamily="34" charset="-120"/>
              </a:rPr>
              <a:t>Dataset Scope</a:t>
            </a:r>
            <a:endParaRPr lang="en-US" dirty="0"/>
          </a:p>
        </p:txBody>
      </p:sp>
      <p:sp>
        <p:nvSpPr>
          <p:cNvPr id="11" name="Object 10"/>
          <p:cNvSpPr/>
          <p:nvPr/>
        </p:nvSpPr>
        <p:spPr>
          <a:xfrm>
            <a:off x="8379905" y="2300903"/>
            <a:ext cx="3456711" cy="1568256"/>
          </a:xfrm>
          <a:prstGeom prst="rect">
            <a:avLst/>
          </a:prstGeom>
          <a:noFill/>
        </p:spPr>
        <p:txBody>
          <a:bodyPr wrap="square" rtlCol="0" anchor="t" bIns="0" lIns="0" rIns="0" tIns="0"/>
          <a:lstStyle/>
          <a:p>
            <a:pPr algn="l">
              <a:lnSpc>
                <a:spcPts val="2471"/>
              </a:lnSpc>
              <a:spcBef>
                <a:spcPts val="992"/>
              </a:spcBef>
              <a:buNone/>
            </a:pPr>
            <a:r>
              <a:rPr lang="en-US" sz="1781" spc="-35" kern="0" dirty="0" smtClean="0">
                <a:solidFill>
                  <a:srgbClr val="000000">
                    <a:alpha val="56000"/>
                  </a:srgbClr>
                </a:solidFill>
                <a:latin typeface="Inter" pitchFamily="34" charset="0"/>
                <a:ea typeface="Inter" pitchFamily="34" charset="-122"/>
                <a:cs typeface="Inter" pitchFamily="34" charset="-120"/>
              </a:rPr>
              <a:t>The dataset covers a year's worth of train journey data, including information on ticket purchases, travel times, delays, and other relevant metrics.</a:t>
            </a:r>
            <a:endParaRPr lang="en-US" dirty="0"/>
          </a:p>
        </p:txBody>
      </p:sp>
      <p:sp>
        <p:nvSpPr>
          <p:cNvPr id="12" name="Object 11"/>
          <p:cNvSpPr/>
          <p:nvPr/>
        </p:nvSpPr>
        <p:spPr>
          <a:xfrm>
            <a:off x="11855660" y="6497878"/>
            <a:ext cx="142839"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Project Objectives</a:t>
            </a:r>
            <a:endParaRPr lang="en-US" dirty="0"/>
          </a:p>
        </p:txBody>
      </p:sp>
      <p:sp>
        <p:nvSpPr>
          <p:cNvPr id="3" name="Object 2"/>
          <p:cNvSpPr/>
          <p:nvPr/>
        </p:nvSpPr>
        <p:spPr>
          <a:xfrm>
            <a:off x="952262" y="1787991"/>
            <a:ext cx="5446938" cy="4012832"/>
          </a:xfrm>
          <a:prstGeom prst="rect">
            <a:avLst/>
          </a:prstGeom>
          <a:noFill/>
        </p:spPr>
        <p:txBody>
          <a:bodyPr wrap="square" rtlCol="0" anchor="t" bIns="0" lIns="0" rIns="0" tIns="0"/>
          <a:lstStyle/>
          <a:p>
            <a:pPr algn="l" marL="242900" indent="-242900">
              <a:lnSpc>
                <a:spcPts val="2681"/>
              </a:lnSpc>
              <a:buSzPct val="100000"/>
              <a:buChar char="•"/>
            </a:pPr>
            <a:r>
              <a:rPr lang="en-US" b="1" sz="2295" spc="-138" kern="0" dirty="0" smtClean="0">
                <a:solidFill>
                  <a:srgbClr val="333333"/>
                </a:solidFill>
                <a:latin typeface="Inter" pitchFamily="34" charset="0"/>
                <a:ea typeface="Inter" pitchFamily="34" charset="-122"/>
                <a:cs typeface="Inter" pitchFamily="34" charset="-120"/>
              </a:rPr>
              <a:t>Understanding travel behavior</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Analyze passenger preferences, purchasing patterns, and usage of different ticket classes and types to gain insights into overall travel behavior.</a:t>
            </a:r>
          </a:p>
          <a:p>
            <a:pPr algn="l" marL="242900" indent="-242900">
              <a:lnSpc>
                <a:spcPts val="2681"/>
              </a:lnSpc>
              <a:spcBef>
                <a:spcPts val="2171"/>
              </a:spcBef>
              <a:buSzPct val="100000"/>
              <a:buChar char="•"/>
            </a:pPr>
            <a:r>
              <a:rPr lang="en-US" b="1" sz="2295" spc="-138" kern="0" dirty="0" smtClean="0">
                <a:solidFill>
                  <a:srgbClr val="333333"/>
                </a:solidFill>
                <a:latin typeface="Inter" pitchFamily="34" charset="0"/>
                <a:ea typeface="Inter" pitchFamily="34" charset="-122"/>
                <a:cs typeface="Inter" pitchFamily="34" charset="-120"/>
              </a:rPr>
              <a:t>Evaluating journey performance</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Assess on-time performance, common reasons for delays, delay trends across different routes, times of day, and days of the week to identify areas for improvement.</a:t>
            </a:r>
          </a:p>
          <a:p>
            <a:pPr algn="l" marL="242900" indent="-242900">
              <a:lnSpc>
                <a:spcPts val="2681"/>
              </a:lnSpc>
              <a:spcBef>
                <a:spcPts val="2171"/>
              </a:spcBef>
              <a:buSzPct val="100000"/>
              <a:buChar char="•"/>
            </a:pPr>
            <a:r>
              <a:rPr lang="en-US" b="1" sz="2295" spc="-138" kern="0" dirty="0" smtClean="0">
                <a:solidFill>
                  <a:srgbClr val="333333"/>
                </a:solidFill>
                <a:latin typeface="Inter" pitchFamily="34" charset="0"/>
                <a:ea typeface="Inter" pitchFamily="34" charset="-122"/>
                <a:cs typeface="Inter" pitchFamily="34" charset="-120"/>
              </a:rPr>
              <a:t>Analyzing pricing trends</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Examine the relationship between ticket class/type and pricing, refund trends, and payment method preferences to optimize the pricing structure and payment options.</a:t>
            </a:r>
            <a:endParaRPr lang="en-US" dirty="0"/>
          </a:p>
        </p:txBody>
      </p:sp>
      <p:sp>
        <p:nvSpPr>
          <p:cNvPr id="4" name="Object 3"/>
          <p:cNvSpPr/>
          <p:nvPr/>
        </p:nvSpPr>
        <p:spPr>
          <a:xfrm>
            <a:off x="6284928" y="1787991"/>
            <a:ext cx="5446938" cy="3520274"/>
          </a:xfrm>
          <a:prstGeom prst="rect">
            <a:avLst/>
          </a:prstGeom>
          <a:noFill/>
        </p:spPr>
        <p:txBody>
          <a:bodyPr wrap="square" rtlCol="0" anchor="t" bIns="0" lIns="0" rIns="0" tIns="0"/>
          <a:lstStyle/>
          <a:p>
            <a:pPr algn="l" marL="242900" indent="-242900">
              <a:lnSpc>
                <a:spcPts val="2681"/>
              </a:lnSpc>
              <a:buSzPct val="100000"/>
              <a:buChar char="•"/>
            </a:pPr>
            <a:r>
              <a:rPr lang="en-US" b="1" sz="2295" spc="-138" kern="0" dirty="0" smtClean="0">
                <a:solidFill>
                  <a:srgbClr val="333333"/>
                </a:solidFill>
                <a:latin typeface="Inter" pitchFamily="34" charset="0"/>
                <a:ea typeface="Inter" pitchFamily="34" charset="-122"/>
                <a:cs typeface="Inter" pitchFamily="34" charset="-120"/>
              </a:rPr>
              <a:t>Discovering geographic and temporal patterns</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Identify the most used stations and routes, as well as seasonal variations in ticket sales and delay patterns to inform service planning and resource allocation.</a:t>
            </a:r>
          </a:p>
          <a:p>
            <a:pPr algn="l" marL="242900" indent="-242900">
              <a:lnSpc>
                <a:spcPts val="2681"/>
              </a:lnSpc>
              <a:spcBef>
                <a:spcPts val="2171"/>
              </a:spcBef>
              <a:buSzPct val="100000"/>
              <a:buChar char="•"/>
            </a:pPr>
            <a:r>
              <a:rPr lang="en-US" b="1" sz="2295" spc="-138" kern="0" dirty="0" smtClean="0">
                <a:solidFill>
                  <a:srgbClr val="333333"/>
                </a:solidFill>
                <a:latin typeface="Inter" pitchFamily="34" charset="0"/>
                <a:ea typeface="Inter" pitchFamily="34" charset="-122"/>
                <a:cs typeface="Inter" pitchFamily="34" charset="-120"/>
              </a:rPr>
              <a:t>Recommending operational improvements</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Provide data-driven recommendations to enhance the overall efficiency and reliability of the UK train system, focusing on areas such as scheduling, resource management, and customer experience.</a:t>
            </a:r>
            <a:endParaRPr lang="en-US" dirty="0"/>
          </a:p>
        </p:txBody>
      </p:sp>
      <p:sp>
        <p:nvSpPr>
          <p:cNvPr id="5" name="Object 4"/>
          <p:cNvSpPr/>
          <p:nvPr/>
        </p:nvSpPr>
        <p:spPr>
          <a:xfrm>
            <a:off x="11865183" y="6497878"/>
            <a:ext cx="133317"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Steps of the Project</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6" y="1656936"/>
            <a:ext cx="2037840" cy="1190327"/>
          </a:xfrm>
          <a:prstGeom prst="rect">
            <a:avLst/>
          </a:prstGeom>
        </p:spPr>
      </p:pic>
      <p:sp>
        <p:nvSpPr>
          <p:cNvPr id="4" name="Object 3"/>
          <p:cNvSpPr/>
          <p:nvPr/>
        </p:nvSpPr>
        <p:spPr>
          <a:xfrm>
            <a:off x="598342" y="2136400"/>
            <a:ext cx="1501312" cy="226876"/>
          </a:xfrm>
          <a:prstGeom prst="rect">
            <a:avLst/>
          </a:prstGeom>
          <a:noFill/>
        </p:spPr>
        <p:txBody>
          <a:bodyPr wrap="square" rtlCol="0" anchor="t" bIns="0" lIns="0" rIns="0" tIns="0"/>
          <a:lstStyle/>
          <a:p>
            <a:pPr algn="ctr">
              <a:lnSpc>
                <a:spcPts val="1787"/>
              </a:lnSpc>
              <a:buNone/>
            </a:pPr>
            <a:r>
              <a:rPr lang="en-US" b="1" sz="1530" spc="-91" kern="0" dirty="0" smtClean="0">
                <a:solidFill>
                  <a:srgbClr val="333333"/>
                </a:solidFill>
                <a:latin typeface="Inter" pitchFamily="34" charset="0"/>
                <a:ea typeface="Inter" pitchFamily="34" charset="-122"/>
                <a:cs typeface="Inter" pitchFamily="34" charset="-120"/>
              </a:rPr>
              <a:t>Data Collection</a:t>
            </a:r>
            <a:endParaRPr lang="en-US" dirty="0"/>
          </a:p>
        </p:txBody>
      </p:sp>
      <p:sp>
        <p:nvSpPr>
          <p:cNvPr id="5" name="Object 4"/>
          <p:cNvSpPr/>
          <p:nvPr/>
        </p:nvSpPr>
        <p:spPr>
          <a:xfrm>
            <a:off x="761810" y="2992959"/>
            <a:ext cx="1501312" cy="1980705"/>
          </a:xfrm>
          <a:prstGeom prst="rect">
            <a:avLst/>
          </a:prstGeom>
          <a:noFill/>
        </p:spPr>
        <p:txBody>
          <a:bodyPr wrap="square" rtlCol="0" anchor="t" bIns="0" lIns="0" rIns="0" tIns="0"/>
          <a:lstStyle/>
          <a:p>
            <a:pPr algn="l">
              <a:lnSpc>
                <a:spcPts val="1560"/>
              </a:lnSpc>
              <a:buNone/>
            </a:pPr>
            <a:r>
              <a:rPr lang="en-US" sz="1125" spc="-22" kern="0" dirty="0" smtClean="0">
                <a:solidFill>
                  <a:srgbClr val="000000">
                    <a:alpha val="56000"/>
                  </a:srgbClr>
                </a:solidFill>
                <a:latin typeface="Inter" pitchFamily="34" charset="0"/>
                <a:ea typeface="Inter" pitchFamily="34" charset="-122"/>
                <a:cs typeface="Inter" pitchFamily="34" charset="-120"/>
              </a:rPr>
              <a:t>Gather the necessary data on UK train rides, including information on ticket purchases, journey details, and delay reports. Ensure the dataset is comprehensive and representative of the train network.</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7095" y="1656936"/>
            <a:ext cx="2037840" cy="1190327"/>
          </a:xfrm>
          <a:prstGeom prst="rect">
            <a:avLst/>
          </a:prstGeom>
        </p:spPr>
      </p:pic>
      <p:sp>
        <p:nvSpPr>
          <p:cNvPr id="7" name="Object 6"/>
          <p:cNvSpPr/>
          <p:nvPr/>
        </p:nvSpPr>
        <p:spPr>
          <a:xfrm>
            <a:off x="2739344" y="2136400"/>
            <a:ext cx="1187066" cy="226876"/>
          </a:xfrm>
          <a:prstGeom prst="rect">
            <a:avLst/>
          </a:prstGeom>
          <a:noFill/>
        </p:spPr>
        <p:txBody>
          <a:bodyPr wrap="square" rtlCol="0" anchor="t" bIns="0" lIns="0" rIns="0" tIns="0"/>
          <a:lstStyle/>
          <a:p>
            <a:pPr algn="ctr">
              <a:lnSpc>
                <a:spcPts val="1787"/>
              </a:lnSpc>
              <a:buNone/>
            </a:pPr>
            <a:r>
              <a:rPr lang="en-US" b="1" sz="1530" spc="-91" kern="0" dirty="0" smtClean="0">
                <a:solidFill>
                  <a:srgbClr val="333333"/>
                </a:solidFill>
                <a:latin typeface="Inter" pitchFamily="34" charset="0"/>
                <a:ea typeface="Inter" pitchFamily="34" charset="-122"/>
                <a:cs typeface="Inter" pitchFamily="34" charset="-120"/>
              </a:rPr>
              <a:t>Preprocessing</a:t>
            </a:r>
            <a:endParaRPr lang="en-US" dirty="0"/>
          </a:p>
        </p:txBody>
      </p:sp>
      <p:sp>
        <p:nvSpPr>
          <p:cNvPr id="8" name="Object 7"/>
          <p:cNvSpPr/>
          <p:nvPr/>
        </p:nvSpPr>
        <p:spPr>
          <a:xfrm>
            <a:off x="2602849" y="2992959"/>
            <a:ext cx="1501312" cy="2772987"/>
          </a:xfrm>
          <a:prstGeom prst="rect">
            <a:avLst/>
          </a:prstGeom>
          <a:noFill/>
        </p:spPr>
        <p:txBody>
          <a:bodyPr wrap="square" rtlCol="0" anchor="t" bIns="0" lIns="0" rIns="0" tIns="0"/>
          <a:lstStyle/>
          <a:p>
            <a:pPr algn="l">
              <a:lnSpc>
                <a:spcPts val="1560"/>
              </a:lnSpc>
              <a:buNone/>
            </a:pPr>
            <a:r>
              <a:rPr lang="en-US" sz="1125" spc="-22" kern="0" dirty="0" smtClean="0">
                <a:solidFill>
                  <a:srgbClr val="000000">
                    <a:alpha val="56000"/>
                  </a:srgbClr>
                </a:solidFill>
                <a:latin typeface="Inter" pitchFamily="34" charset="0"/>
                <a:ea typeface="Inter" pitchFamily="34" charset="-122"/>
                <a:cs typeface="Inter" pitchFamily="34" charset="-120"/>
              </a:rPr>
              <a:t>Clean and prepare the raw data for analysis. This may involve handling missing values, removing duplicates, and converting data into a standardized format. Feature engineering may also be performed to create new variables that provide additional insights.</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8168" y="1656936"/>
            <a:ext cx="2037840" cy="1190327"/>
          </a:xfrm>
          <a:prstGeom prst="rect">
            <a:avLst/>
          </a:prstGeom>
        </p:spPr>
      </p:pic>
      <p:sp>
        <p:nvSpPr>
          <p:cNvPr id="10" name="Object 9"/>
          <p:cNvSpPr/>
          <p:nvPr/>
        </p:nvSpPr>
        <p:spPr>
          <a:xfrm>
            <a:off x="4580384" y="2136400"/>
            <a:ext cx="1187066" cy="226876"/>
          </a:xfrm>
          <a:prstGeom prst="rect">
            <a:avLst/>
          </a:prstGeom>
          <a:noFill/>
        </p:spPr>
        <p:txBody>
          <a:bodyPr wrap="square" rtlCol="0" anchor="t" bIns="0" lIns="0" rIns="0" tIns="0"/>
          <a:lstStyle/>
          <a:p>
            <a:pPr algn="ctr">
              <a:lnSpc>
                <a:spcPts val="1787"/>
              </a:lnSpc>
              <a:buNone/>
            </a:pPr>
            <a:r>
              <a:rPr lang="en-US" b="1" sz="1530" spc="-91" kern="0" dirty="0" smtClean="0">
                <a:solidFill>
                  <a:srgbClr val="333333"/>
                </a:solidFill>
                <a:latin typeface="Inter" pitchFamily="34" charset="0"/>
                <a:ea typeface="Inter" pitchFamily="34" charset="-122"/>
                <a:cs typeface="Inter" pitchFamily="34" charset="-120"/>
              </a:rPr>
              <a:t>Modeling</a:t>
            </a:r>
            <a:endParaRPr lang="en-US" dirty="0"/>
          </a:p>
        </p:txBody>
      </p:sp>
      <p:sp>
        <p:nvSpPr>
          <p:cNvPr id="11" name="Object 10"/>
          <p:cNvSpPr/>
          <p:nvPr/>
        </p:nvSpPr>
        <p:spPr>
          <a:xfrm>
            <a:off x="4443889" y="2992959"/>
            <a:ext cx="1501312" cy="3169128"/>
          </a:xfrm>
          <a:prstGeom prst="rect">
            <a:avLst/>
          </a:prstGeom>
          <a:noFill/>
        </p:spPr>
        <p:txBody>
          <a:bodyPr wrap="square" rtlCol="0" anchor="t" bIns="0" lIns="0" rIns="0" tIns="0"/>
          <a:lstStyle/>
          <a:p>
            <a:pPr algn="l">
              <a:lnSpc>
                <a:spcPts val="1560"/>
              </a:lnSpc>
              <a:buNone/>
            </a:pPr>
            <a:r>
              <a:rPr lang="en-US" sz="1125" spc="-22" kern="0" dirty="0" smtClean="0">
                <a:solidFill>
                  <a:srgbClr val="000000">
                    <a:alpha val="56000"/>
                  </a:srgbClr>
                </a:solidFill>
                <a:latin typeface="Inter" pitchFamily="34" charset="0"/>
                <a:ea typeface="Inter" pitchFamily="34" charset="-122"/>
                <a:cs typeface="Inter" pitchFamily="34" charset="-120"/>
              </a:rPr>
              <a:t>Depending on the analysis objectives, apply appropriate modeling techniques such as classification, clustering, or regression to uncover patterns and relationships within the data. Utilize relevant tools and frameworks like Pandas, Matplotlib, and others to facilitate the modeling process.</a:t>
            </a:r>
            <a:endParaRPr lang="en-US" dirty="0"/>
          </a:p>
        </p:txBody>
      </p:sp>
      <p:pic>
        <p:nvPicPr>
          <p:cNvPr id="12" name="Object 11"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9253" y="1656936"/>
            <a:ext cx="2037840" cy="1190327"/>
          </a:xfrm>
          <a:prstGeom prst="rect">
            <a:avLst/>
          </a:prstGeom>
        </p:spPr>
      </p:pic>
      <p:sp>
        <p:nvSpPr>
          <p:cNvPr id="13" name="Object 12"/>
          <p:cNvSpPr/>
          <p:nvPr/>
        </p:nvSpPr>
        <p:spPr>
          <a:xfrm>
            <a:off x="6421423" y="2136400"/>
            <a:ext cx="1187066" cy="226876"/>
          </a:xfrm>
          <a:prstGeom prst="rect">
            <a:avLst/>
          </a:prstGeom>
          <a:noFill/>
        </p:spPr>
        <p:txBody>
          <a:bodyPr wrap="square" rtlCol="0" anchor="t" bIns="0" lIns="0" rIns="0" tIns="0"/>
          <a:lstStyle/>
          <a:p>
            <a:pPr algn="ctr">
              <a:lnSpc>
                <a:spcPts val="1787"/>
              </a:lnSpc>
              <a:buNone/>
            </a:pPr>
            <a:r>
              <a:rPr lang="en-US" b="1" sz="1530" spc="-91" kern="0" dirty="0" smtClean="0">
                <a:solidFill>
                  <a:srgbClr val="333333"/>
                </a:solidFill>
                <a:latin typeface="Inter" pitchFamily="34" charset="0"/>
                <a:ea typeface="Inter" pitchFamily="34" charset="-122"/>
                <a:cs typeface="Inter" pitchFamily="34" charset="-120"/>
              </a:rPr>
              <a:t>Analysis</a:t>
            </a:r>
            <a:endParaRPr lang="en-US" dirty="0"/>
          </a:p>
        </p:txBody>
      </p:sp>
      <p:sp>
        <p:nvSpPr>
          <p:cNvPr id="14" name="Object 13"/>
          <p:cNvSpPr/>
          <p:nvPr/>
        </p:nvSpPr>
        <p:spPr>
          <a:xfrm>
            <a:off x="6284928" y="2992959"/>
            <a:ext cx="1501312" cy="2971057"/>
          </a:xfrm>
          <a:prstGeom prst="rect">
            <a:avLst/>
          </a:prstGeom>
          <a:noFill/>
        </p:spPr>
        <p:txBody>
          <a:bodyPr wrap="square" rtlCol="0" anchor="t" bIns="0" lIns="0" rIns="0" tIns="0"/>
          <a:lstStyle/>
          <a:p>
            <a:pPr algn="l">
              <a:lnSpc>
                <a:spcPts val="1560"/>
              </a:lnSpc>
              <a:buNone/>
            </a:pPr>
            <a:r>
              <a:rPr lang="en-US" sz="1125" spc="-22" kern="0" dirty="0" smtClean="0">
                <a:solidFill>
                  <a:srgbClr val="000000">
                    <a:alpha val="56000"/>
                  </a:srgbClr>
                </a:solidFill>
                <a:latin typeface="Inter" pitchFamily="34" charset="0"/>
                <a:ea typeface="Inter" pitchFamily="34" charset="-122"/>
                <a:cs typeface="Inter" pitchFamily="34" charset="-120"/>
              </a:rPr>
              <a:t>Perform in-depth analysis on the preprocessed data to derive meaningful insights. Calculate summary statistics, identify key patterns, and gain a comprehensive understanding of travel behavior, journey performance, pricing trends, and geographic and temporal patterns.</a:t>
            </a:r>
            <a:endParaRPr lang="en-US" dirty="0"/>
          </a:p>
        </p:txBody>
      </p:sp>
      <p:pic>
        <p:nvPicPr>
          <p:cNvPr id="15" name="Object 14"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213" y="1656936"/>
            <a:ext cx="2037840" cy="1190327"/>
          </a:xfrm>
          <a:prstGeom prst="rect">
            <a:avLst/>
          </a:prstGeom>
        </p:spPr>
      </p:pic>
      <p:sp>
        <p:nvSpPr>
          <p:cNvPr id="16" name="Object 15"/>
          <p:cNvSpPr/>
          <p:nvPr/>
        </p:nvSpPr>
        <p:spPr>
          <a:xfrm>
            <a:off x="8262463" y="2136400"/>
            <a:ext cx="1187066" cy="226876"/>
          </a:xfrm>
          <a:prstGeom prst="rect">
            <a:avLst/>
          </a:prstGeom>
          <a:noFill/>
        </p:spPr>
        <p:txBody>
          <a:bodyPr wrap="square" rtlCol="0" anchor="t" bIns="0" lIns="0" rIns="0" tIns="0"/>
          <a:lstStyle/>
          <a:p>
            <a:pPr algn="ctr">
              <a:lnSpc>
                <a:spcPts val="1787"/>
              </a:lnSpc>
              <a:buNone/>
            </a:pPr>
            <a:r>
              <a:rPr lang="en-US" b="1" sz="1530" spc="-91" kern="0" dirty="0" smtClean="0">
                <a:solidFill>
                  <a:srgbClr val="333333"/>
                </a:solidFill>
                <a:latin typeface="Inter" pitchFamily="34" charset="0"/>
                <a:ea typeface="Inter" pitchFamily="34" charset="-122"/>
                <a:cs typeface="Inter" pitchFamily="34" charset="-120"/>
              </a:rPr>
              <a:t>Visualization</a:t>
            </a:r>
            <a:endParaRPr lang="en-US" dirty="0"/>
          </a:p>
        </p:txBody>
      </p:sp>
      <p:sp>
        <p:nvSpPr>
          <p:cNvPr id="17" name="Object 16"/>
          <p:cNvSpPr/>
          <p:nvPr/>
        </p:nvSpPr>
        <p:spPr>
          <a:xfrm>
            <a:off x="8125968" y="2992959"/>
            <a:ext cx="1501312" cy="2574916"/>
          </a:xfrm>
          <a:prstGeom prst="rect">
            <a:avLst/>
          </a:prstGeom>
          <a:noFill/>
        </p:spPr>
        <p:txBody>
          <a:bodyPr wrap="square" rtlCol="0" anchor="t" bIns="0" lIns="0" rIns="0" tIns="0"/>
          <a:lstStyle/>
          <a:p>
            <a:pPr algn="l">
              <a:lnSpc>
                <a:spcPts val="1560"/>
              </a:lnSpc>
              <a:buNone/>
            </a:pPr>
            <a:r>
              <a:rPr lang="en-US" sz="1125" spc="-22" kern="0" dirty="0" smtClean="0">
                <a:solidFill>
                  <a:srgbClr val="000000">
                    <a:alpha val="56000"/>
                  </a:srgbClr>
                </a:solidFill>
                <a:latin typeface="Inter" pitchFamily="34" charset="0"/>
                <a:ea typeface="Inter" pitchFamily="34" charset="-122"/>
                <a:cs typeface="Inter" pitchFamily="34" charset="-120"/>
              </a:rPr>
              <a:t>Create informative and visually appealing data visualizations to effectively communicate the insights and findings. Use a variety of chart types, such as bar charts, line charts, heatmaps, and scatter plots, to present the analysis results.</a:t>
            </a:r>
            <a:endParaRPr lang="en-US" dirty="0"/>
          </a:p>
        </p:txBody>
      </p:sp>
      <p:pic>
        <p:nvPicPr>
          <p:cNvPr id="18" name="Object 1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81286" y="1656936"/>
            <a:ext cx="2037840" cy="1190327"/>
          </a:xfrm>
          <a:prstGeom prst="rect">
            <a:avLst/>
          </a:prstGeom>
        </p:spPr>
      </p:pic>
      <p:sp>
        <p:nvSpPr>
          <p:cNvPr id="19" name="Object 18"/>
          <p:cNvSpPr/>
          <p:nvPr/>
        </p:nvSpPr>
        <p:spPr>
          <a:xfrm>
            <a:off x="10103502" y="2136400"/>
            <a:ext cx="1187066" cy="226876"/>
          </a:xfrm>
          <a:prstGeom prst="rect">
            <a:avLst/>
          </a:prstGeom>
          <a:noFill/>
        </p:spPr>
        <p:txBody>
          <a:bodyPr wrap="square" rtlCol="0" anchor="t" bIns="0" lIns="0" rIns="0" tIns="0"/>
          <a:lstStyle/>
          <a:p>
            <a:pPr algn="ctr">
              <a:lnSpc>
                <a:spcPts val="1787"/>
              </a:lnSpc>
              <a:buNone/>
            </a:pPr>
            <a:r>
              <a:rPr lang="en-US" b="1" sz="1530" spc="-91" kern="0" dirty="0" smtClean="0">
                <a:solidFill>
                  <a:srgbClr val="333333"/>
                </a:solidFill>
                <a:latin typeface="Inter" pitchFamily="34" charset="0"/>
                <a:ea typeface="Inter" pitchFamily="34" charset="-122"/>
                <a:cs typeface="Inter" pitchFamily="34" charset="-120"/>
              </a:rPr>
              <a:t>Conclusion</a:t>
            </a:r>
            <a:endParaRPr lang="en-US" dirty="0"/>
          </a:p>
        </p:txBody>
      </p:sp>
      <p:sp>
        <p:nvSpPr>
          <p:cNvPr id="20" name="Object 19"/>
          <p:cNvSpPr/>
          <p:nvPr/>
        </p:nvSpPr>
        <p:spPr>
          <a:xfrm>
            <a:off x="9967008" y="2992959"/>
            <a:ext cx="1501312" cy="2971057"/>
          </a:xfrm>
          <a:prstGeom prst="rect">
            <a:avLst/>
          </a:prstGeom>
          <a:noFill/>
        </p:spPr>
        <p:txBody>
          <a:bodyPr wrap="square" rtlCol="0" anchor="t" bIns="0" lIns="0" rIns="0" tIns="0"/>
          <a:lstStyle/>
          <a:p>
            <a:pPr algn="l">
              <a:lnSpc>
                <a:spcPts val="1560"/>
              </a:lnSpc>
              <a:buNone/>
            </a:pPr>
            <a:r>
              <a:rPr lang="en-US" sz="1125" spc="-22" kern="0" dirty="0" smtClean="0">
                <a:solidFill>
                  <a:srgbClr val="000000">
                    <a:alpha val="56000"/>
                  </a:srgbClr>
                </a:solidFill>
                <a:latin typeface="Inter" pitchFamily="34" charset="0"/>
                <a:ea typeface="Inter" pitchFamily="34" charset="-122"/>
                <a:cs typeface="Inter" pitchFamily="34" charset="-120"/>
              </a:rPr>
              <a:t>Summarize the key insights and findings from the analysis. Provide recommendations for operational improvements, such as optimizing ticket pricing, enhancing on-time performance, and addressing customer pain points. Discuss potential areas for future work and research.</a:t>
            </a:r>
            <a:endParaRPr lang="en-US" dirty="0"/>
          </a:p>
        </p:txBody>
      </p:sp>
      <p:sp>
        <p:nvSpPr>
          <p:cNvPr id="21" name="Object 20"/>
          <p:cNvSpPr/>
          <p:nvPr/>
        </p:nvSpPr>
        <p:spPr>
          <a:xfrm>
            <a:off x="11865183" y="6497878"/>
            <a:ext cx="133317"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831777" cy="5904024"/>
          </a:xfrm>
          <a:prstGeom prst="rect">
            <a:avLst/>
          </a:prstGeom>
          <a:solidFill>
            <a:srgbClr val="22aaee"/>
          </a:solidFill>
        </p:spPr>
      </p:sp>
      <p:pic>
        <p:nvPicPr>
          <p:cNvPr id="3" name="Object 2" descr="UK train rides">    </p:cNvPr>
          <p:cNvPicPr>
            <a:picLocks noChangeAspect="1"/>
          </p:cNvPicPr>
          <p:nvPr/>
        </p:nvPicPr>
        <p:blipFill>
          <a:blip r:embed="rId1"/>
          <a:srcRect l="22720" r="22720" t="0" b="0"/>
          <a:stretch/>
        </p:blipFill>
        <p:spPr>
          <a:xfrm>
            <a:off x="476131" y="476131"/>
            <a:ext cx="4831777" cy="5904024"/>
          </a:xfrm>
          <a:prstGeom prst="rect">
            <a:avLst/>
          </a:prstGeom>
        </p:spPr>
      </p:pic>
      <p:sp>
        <p:nvSpPr>
          <p:cNvPr id="4" name="Object 3"/>
          <p:cNvSpPr/>
          <p:nvPr/>
        </p:nvSpPr>
        <p:spPr>
          <a:xfrm>
            <a:off x="5506454" y="2135923"/>
            <a:ext cx="6483951"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Raw Data</a:t>
            </a:r>
            <a:endParaRPr lang="en-US" dirty="0"/>
          </a:p>
        </p:txBody>
      </p:sp>
      <p:sp>
        <p:nvSpPr>
          <p:cNvPr id="5" name="Object 4"/>
          <p:cNvSpPr/>
          <p:nvPr/>
        </p:nvSpPr>
        <p:spPr>
          <a:xfrm>
            <a:off x="5506454" y="2794651"/>
            <a:ext cx="6483951" cy="1901905"/>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dataset contains key information about train rides in the UK, including details on ticket purchases, journey performance, and pricing. The dataset has a size of approximately 50GB, with data in a CSV format. The data was sourced from the UK Department of Transport and covers a period of 3 years from 2018 to 2020.</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Preprocessing</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33104"/>
            <a:ext cx="3456711"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Data Cleaning</a:t>
            </a:r>
            <a:endParaRPr lang="en-US" dirty="0"/>
          </a:p>
        </p:txBody>
      </p:sp>
      <p:sp>
        <p:nvSpPr>
          <p:cNvPr id="5" name="Object 4"/>
          <p:cNvSpPr/>
          <p:nvPr/>
        </p:nvSpPr>
        <p:spPr>
          <a:xfrm>
            <a:off x="761810" y="2166753"/>
            <a:ext cx="3456711" cy="1073080"/>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This step involves identifying and addressing any errors, inconsistencies, or invalid data within the raw dataset. This may include handling missing values, removing duplicates, and correcting any formatting or syntax issues.</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33104"/>
            <a:ext cx="3456711"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Handling Missing Values</a:t>
            </a:r>
            <a:endParaRPr lang="en-US" dirty="0"/>
          </a:p>
        </p:txBody>
      </p:sp>
      <p:sp>
        <p:nvSpPr>
          <p:cNvPr id="8" name="Object 7"/>
          <p:cNvSpPr/>
          <p:nvPr/>
        </p:nvSpPr>
        <p:spPr>
          <a:xfrm>
            <a:off x="4570857" y="2166753"/>
            <a:ext cx="3456711" cy="1073080"/>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The dataset may contain missing values, which can be addressed through various techniques such as imputation (e.g., mean, median, or mode imputation), interpolation, or removing the affected rows or columns.</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33104"/>
            <a:ext cx="3456711"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Feature Engineering</a:t>
            </a:r>
            <a:endParaRPr lang="en-US" dirty="0"/>
          </a:p>
        </p:txBody>
      </p:sp>
      <p:sp>
        <p:nvSpPr>
          <p:cNvPr id="11" name="Object 10"/>
          <p:cNvSpPr/>
          <p:nvPr/>
        </p:nvSpPr>
        <p:spPr>
          <a:xfrm>
            <a:off x="8379905" y="2166753"/>
            <a:ext cx="3456711" cy="1287696"/>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This step involves creating new features or transforming existing ones to improve the dataset's predictive power. This may include deriving new variables from the raw data, encoding categorical variables, and scaling numerical features.</a:t>
            </a:r>
            <a:endParaRPr lang="en-US" dirty="0"/>
          </a:p>
        </p:txBody>
      </p:sp>
      <p:sp>
        <p:nvSpPr>
          <p:cNvPr id="12" name="Object 11"/>
          <p:cNvSpPr/>
          <p:nvPr/>
        </p:nvSpPr>
        <p:spPr>
          <a:xfrm>
            <a:off x="476131" y="3889990"/>
            <a:ext cx="5523119" cy="2109260"/>
          </a:xfrm>
          <a:prstGeom prst="rect">
            <a:avLst/>
          </a:prstGeom>
          <a:solidFill>
            <a:srgbClr val="fd864d"/>
          </a:solidFill>
        </p:spPr>
      </p:sp>
      <p:sp>
        <p:nvSpPr>
          <p:cNvPr id="13" name="Object 12"/>
          <p:cNvSpPr/>
          <p:nvPr/>
        </p:nvSpPr>
        <p:spPr>
          <a:xfrm>
            <a:off x="761810" y="4132817"/>
            <a:ext cx="5551687"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Data Normalization</a:t>
            </a:r>
            <a:endParaRPr lang="en-US" dirty="0"/>
          </a:p>
        </p:txBody>
      </p:sp>
      <p:sp>
        <p:nvSpPr>
          <p:cNvPr id="14" name="Object 13"/>
          <p:cNvSpPr/>
          <p:nvPr/>
        </p:nvSpPr>
        <p:spPr>
          <a:xfrm>
            <a:off x="761810" y="4466465"/>
            <a:ext cx="5551687" cy="643848"/>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Normalizing the data helps ensure that all features are on a similar scale, which is important for many machine learning algorithms. This can be achieved through techniques like min-max scaling or standardization.</a:t>
            </a:r>
            <a:endParaRPr lang="en-US" dirty="0"/>
          </a:p>
        </p:txBody>
      </p:sp>
      <p:sp>
        <p:nvSpPr>
          <p:cNvPr id="15" name="Object 14"/>
          <p:cNvSpPr/>
          <p:nvPr/>
        </p:nvSpPr>
        <p:spPr>
          <a:xfrm>
            <a:off x="6189702" y="3889990"/>
            <a:ext cx="5523119" cy="2109260"/>
          </a:xfrm>
          <a:prstGeom prst="rect">
            <a:avLst/>
          </a:prstGeom>
          <a:solidFill>
            <a:srgbClr val="ff8000"/>
          </a:solidFill>
        </p:spPr>
      </p:sp>
      <p:sp>
        <p:nvSpPr>
          <p:cNvPr id="16" name="Object 15"/>
          <p:cNvSpPr/>
          <p:nvPr/>
        </p:nvSpPr>
        <p:spPr>
          <a:xfrm>
            <a:off x="6475381" y="4132817"/>
            <a:ext cx="5551687"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Exploratory Data Analysis</a:t>
            </a:r>
            <a:endParaRPr lang="en-US" dirty="0"/>
          </a:p>
        </p:txBody>
      </p:sp>
      <p:sp>
        <p:nvSpPr>
          <p:cNvPr id="17" name="Object 16"/>
          <p:cNvSpPr/>
          <p:nvPr/>
        </p:nvSpPr>
        <p:spPr>
          <a:xfrm>
            <a:off x="6475381" y="4466465"/>
            <a:ext cx="5551687" cy="643848"/>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Performing an initial exploration of the dataset helps identify patterns, trends, and potential outliers. This analysis can guide the subsequent data preprocessing and modeling steps.</a:t>
            </a:r>
            <a:endParaRPr lang="en-US" dirty="0"/>
          </a:p>
        </p:txBody>
      </p:sp>
      <p:sp>
        <p:nvSpPr>
          <p:cNvPr id="18" name="Object 17"/>
          <p:cNvSpPr/>
          <p:nvPr/>
        </p:nvSpPr>
        <p:spPr>
          <a:xfrm>
            <a:off x="11865183" y="6497878"/>
            <a:ext cx="133317" cy="237708"/>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5843079" cy="5904024"/>
          </a:xfrm>
          <a:prstGeom prst="rect">
            <a:avLst/>
          </a:prstGeom>
          <a:solidFill>
            <a:srgbClr val="22aaee"/>
          </a:solidFill>
        </p:spPr>
      </p:sp>
      <p:pic>
        <p:nvPicPr>
          <p:cNvPr id="3" name="Object 2" descr="data modeling">    </p:cNvPr>
          <p:cNvPicPr>
            <a:picLocks noChangeAspect="1"/>
          </p:cNvPicPr>
          <p:nvPr/>
        </p:nvPicPr>
        <p:blipFill>
          <a:blip r:embed="rId1"/>
          <a:srcRect l="22144" r="22144" t="0" b="0"/>
          <a:stretch/>
        </p:blipFill>
        <p:spPr>
          <a:xfrm>
            <a:off x="476131" y="476131"/>
            <a:ext cx="5843079" cy="5904024"/>
          </a:xfrm>
          <a:prstGeom prst="rect">
            <a:avLst/>
          </a:prstGeom>
        </p:spPr>
      </p:pic>
      <p:sp>
        <p:nvSpPr>
          <p:cNvPr id="4" name="Object 3"/>
          <p:cNvSpPr/>
          <p:nvPr/>
        </p:nvSpPr>
        <p:spPr>
          <a:xfrm>
            <a:off x="6551562" y="2135923"/>
            <a:ext cx="5405038"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Data Modeling</a:t>
            </a:r>
            <a:endParaRPr lang="en-US" dirty="0"/>
          </a:p>
        </p:txBody>
      </p:sp>
      <p:sp>
        <p:nvSpPr>
          <p:cNvPr id="5" name="Object 4"/>
          <p:cNvSpPr/>
          <p:nvPr/>
        </p:nvSpPr>
        <p:spPr>
          <a:xfrm>
            <a:off x="6551562" y="2794651"/>
            <a:ext cx="5405038" cy="1901905"/>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data modeling phase of the project involved the use of various techniques and tools to analyze the UK train ride data. The team leveraged Python libraries such as Pandas for data preprocessing and manipulation, and Matplotlib for data visualization.</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14.xml><?xml version="1.0" encoding="utf-8"?>
<p:tagLst xmlns:a="http://schemas.openxmlformats.org/drawingml/2006/main" xmlns:r="http://schemas.openxmlformats.org/officeDocument/2006/relationships" xmlns:p="http://schemas.openxmlformats.org/presentationml/2006/main"/>
</file>

<file path=ppt/tags/tag15.xml><?xml version="1.0" encoding="utf-8"?>
<p:tagLst xmlns:a="http://schemas.openxmlformats.org/drawingml/2006/main" xmlns:r="http://schemas.openxmlformats.org/officeDocument/2006/relationships" xmlns:p="http://schemas.openxmlformats.org/presentationml/2006/main"/>
</file>

<file path=ppt/tags/tag16.xml><?xml version="1.0" encoding="utf-8"?>
<p:tagLst xmlns:a="http://schemas.openxmlformats.org/drawingml/2006/main" xmlns:r="http://schemas.openxmlformats.org/officeDocument/2006/relationships" xmlns:p="http://schemas.openxmlformats.org/presentationml/2006/main"/>
</file>

<file path=ppt/tags/tag17.xml><?xml version="1.0" encoding="utf-8"?>
<p:tagLst xmlns:a="http://schemas.openxmlformats.org/drawingml/2006/main" xmlns:r="http://schemas.openxmlformats.org/officeDocument/2006/relationships" xmlns:p="http://schemas.openxmlformats.org/presentationml/2006/main"/>
</file>

<file path=ppt/tags/tag18.xml><?xml version="1.0" encoding="utf-8"?>
<p:tagLst xmlns:a="http://schemas.openxmlformats.org/drawingml/2006/main" xmlns:r="http://schemas.openxmlformats.org/officeDocument/2006/relationships" xmlns:p="http://schemas.openxmlformats.org/presentationml/2006/main"/>
</file>

<file path=ppt/tags/tag19.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20.xml><?xml version="1.0" encoding="utf-8"?>
<p:tagLst xmlns:a="http://schemas.openxmlformats.org/drawingml/2006/main" xmlns:r="http://schemas.openxmlformats.org/officeDocument/2006/relationships" xmlns:p="http://schemas.openxmlformats.org/presentationml/2006/main"/>
</file>

<file path=ppt/tags/tag21.xml><?xml version="1.0" encoding="utf-8"?>
<p:tagLst xmlns:a="http://schemas.openxmlformats.org/drawingml/2006/main" xmlns:r="http://schemas.openxmlformats.org/officeDocument/2006/relationships" xmlns:p="http://schemas.openxmlformats.org/presentationml/2006/main"/>
</file>

<file path=ppt/tags/tag22.xml><?xml version="1.0" encoding="utf-8"?>
<p:tagLst xmlns:a="http://schemas.openxmlformats.org/drawingml/2006/main" xmlns:r="http://schemas.openxmlformats.org/officeDocument/2006/relationships" xmlns:p="http://schemas.openxmlformats.org/presentationml/2006/main"/>
</file>

<file path=ppt/tags/tag23.xml><?xml version="1.0" encoding="utf-8"?>
<p:tagLst xmlns:a="http://schemas.openxmlformats.org/drawingml/2006/main" xmlns:r="http://schemas.openxmlformats.org/officeDocument/2006/relationships" xmlns:p="http://schemas.openxmlformats.org/presentationml/2006/main"/>
</file>

<file path=ppt/tags/tag24.xml><?xml version="1.0" encoding="utf-8"?>
<p:tagLst xmlns:a="http://schemas.openxmlformats.org/drawingml/2006/main" xmlns:r="http://schemas.openxmlformats.org/officeDocument/2006/relationships" xmlns:p="http://schemas.openxmlformats.org/presentationml/2006/main"/>
</file>

<file path=ppt/tags/tag25.xml><?xml version="1.0" encoding="utf-8"?>
<p:tagLst xmlns:a="http://schemas.openxmlformats.org/drawingml/2006/main" xmlns:r="http://schemas.openxmlformats.org/officeDocument/2006/relationships" xmlns:p="http://schemas.openxmlformats.org/presentationml/2006/main"/>
</file>

<file path=ppt/tags/tag26.xml><?xml version="1.0" encoding="utf-8"?>
<p:tagLst xmlns:a="http://schemas.openxmlformats.org/drawingml/2006/main" xmlns:r="http://schemas.openxmlformats.org/officeDocument/2006/relationships" xmlns:p="http://schemas.openxmlformats.org/presentationml/2006/main"/>
</file>

<file path=ppt/tags/tag27.xml><?xml version="1.0" encoding="utf-8"?>
<p:tagLst xmlns:a="http://schemas.openxmlformats.org/drawingml/2006/main" xmlns:r="http://schemas.openxmlformats.org/officeDocument/2006/relationships" xmlns:p="http://schemas.openxmlformats.org/presentationml/2006/main"/>
</file>

<file path=ppt/tags/tag28.xml><?xml version="1.0" encoding="utf-8"?>
<p:tagLst xmlns:a="http://schemas.openxmlformats.org/drawingml/2006/main" xmlns:r="http://schemas.openxmlformats.org/officeDocument/2006/relationships" xmlns:p="http://schemas.openxmlformats.org/presentationml/2006/main"/>
</file>

<file path=ppt/tags/tag29.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30.xml><?xml version="1.0" encoding="utf-8"?>
<p:tagLst xmlns:a="http://schemas.openxmlformats.org/drawingml/2006/main" xmlns:r="http://schemas.openxmlformats.org/officeDocument/2006/relationships" xmlns:p="http://schemas.openxmlformats.org/presentationml/2006/main"/>
</file>

<file path=ppt/tags/tag31.xml><?xml version="1.0" encoding="utf-8"?>
<p:tagLst xmlns:a="http://schemas.openxmlformats.org/drawingml/2006/main" xmlns:r="http://schemas.openxmlformats.org/officeDocument/2006/relationships" xmlns:p="http://schemas.openxmlformats.org/presentationml/2006/main"/>
</file>

<file path=ppt/tags/tag32.xml><?xml version="1.0" encoding="utf-8"?>
<p:tagLst xmlns:a="http://schemas.openxmlformats.org/drawingml/2006/main" xmlns:r="http://schemas.openxmlformats.org/officeDocument/2006/relationships" xmlns:p="http://schemas.openxmlformats.org/presentationml/2006/main"/>
</file>

<file path=ppt/tags/tag33.xml><?xml version="1.0" encoding="utf-8"?>
<p:tagLst xmlns:a="http://schemas.openxmlformats.org/drawingml/2006/main" xmlns:r="http://schemas.openxmlformats.org/officeDocument/2006/relationships" xmlns:p="http://schemas.openxmlformats.org/presentationml/2006/main"/>
</file>

<file path=ppt/tags/tag34.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UK Train Rides Analysis</dc:title>
  <dc:subject>UK Train Rides Analysis</dc:subject>
  <dc:creator>Ahmed Ayman Soliman Soliman</dc:creator>
  <cp:lastModifiedBy>Ahmed Ayman Soliman Soliman</cp:lastModifiedBy>
  <cp:revision>1</cp:revision>
  <dcterms:created xsi:type="dcterms:W3CDTF">2025-04-19T09:55:10.514Z</dcterms:created>
  <dcterms:modified xsi:type="dcterms:W3CDTF">2025-04-19T09:55:10.514Z</dcterms:modified>
</cp:coreProperties>
</file>